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0"/>
  </p:notesMasterIdLst>
  <p:sldIdLst>
    <p:sldId id="347" r:id="rId4"/>
    <p:sldId id="332" r:id="rId5"/>
    <p:sldId id="349" r:id="rId6"/>
    <p:sldId id="356" r:id="rId7"/>
    <p:sldId id="357" r:id="rId8"/>
    <p:sldId id="358" r:id="rId9"/>
    <p:sldId id="359" r:id="rId10"/>
    <p:sldId id="360" r:id="rId11"/>
    <p:sldId id="361" r:id="rId12"/>
    <p:sldId id="362" r:id="rId13"/>
    <p:sldId id="352" r:id="rId14"/>
    <p:sldId id="365" r:id="rId15"/>
    <p:sldId id="364" r:id="rId16"/>
    <p:sldId id="363" r:id="rId17"/>
    <p:sldId id="353" r:id="rId18"/>
    <p:sldId id="354" r:id="rId19"/>
    <p:sldId id="355" r:id="rId20"/>
    <p:sldId id="366" r:id="rId21"/>
    <p:sldId id="370" r:id="rId22"/>
    <p:sldId id="367" r:id="rId23"/>
    <p:sldId id="368" r:id="rId24"/>
    <p:sldId id="369" r:id="rId25"/>
    <p:sldId id="371" r:id="rId26"/>
    <p:sldId id="372" r:id="rId27"/>
    <p:sldId id="373" r:id="rId28"/>
    <p:sldId id="3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9" d="100"/>
          <a:sy n="89" d="100"/>
        </p:scale>
        <p:origin x="576" y="53"/>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8374E-E18B-4E19-8F0C-47A7D3FB213C}" type="datetimeFigureOut">
              <a:rPr lang="en-US" smtClean="0"/>
              <a:t>3/11/2024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4B0133-2B4C-40D5-8146-DA82873D4ABE}" type="slidenum">
              <a:rPr lang="en-US" smtClean="0"/>
              <a:t>‹#›</a:t>
            </a:fld>
            <a:endParaRPr lang="en-US"/>
          </a:p>
        </p:txBody>
      </p:sp>
    </p:spTree>
    <p:extLst>
      <p:ext uri="{BB962C8B-B14F-4D97-AF65-F5344CB8AC3E}">
        <p14:creationId xmlns:p14="http://schemas.microsoft.com/office/powerpoint/2010/main" val="255293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4B0133-2B4C-40D5-8146-DA82873D4ABE}" type="slidenum">
              <a:rPr lang="en-US" smtClean="0"/>
              <a:t>4</a:t>
            </a:fld>
            <a:endParaRPr lang="en-US"/>
          </a:p>
        </p:txBody>
      </p:sp>
    </p:spTree>
    <p:extLst>
      <p:ext uri="{BB962C8B-B14F-4D97-AF65-F5344CB8AC3E}">
        <p14:creationId xmlns:p14="http://schemas.microsoft.com/office/powerpoint/2010/main" val="3079859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3095449"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97585"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4175449"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397585"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69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93"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 xmlns:a16="http://schemas.microsoft.com/office/drawing/2014/main" id="{7F82C53E-6891-4695-A1B4-3BB471D7FA35}"/>
              </a:ext>
            </a:extLst>
          </p:cNvPr>
          <p:cNvSpPr txBox="1"/>
          <p:nvPr/>
        </p:nvSpPr>
        <p:spPr>
          <a:xfrm>
            <a:off x="6917924" y="3902745"/>
            <a:ext cx="5096276" cy="923330"/>
          </a:xfrm>
          <a:prstGeom prst="rect">
            <a:avLst/>
          </a:prstGeom>
          <a:noFill/>
        </p:spPr>
        <p:txBody>
          <a:bodyPr wrap="square" rtlCol="0" anchor="ctr">
            <a:spAutoFit/>
          </a:bodyPr>
          <a:lstStyle/>
          <a:p>
            <a:pPr algn="r"/>
            <a:r>
              <a:rPr lang="en-US" sz="5400" dirty="0" smtClean="0">
                <a:solidFill>
                  <a:schemeClr val="accent1"/>
                </a:solidFill>
                <a:latin typeface="+mj-lt"/>
              </a:rPr>
              <a:t>Welcome</a:t>
            </a:r>
            <a:endParaRPr lang="en-US" sz="5400" dirty="0">
              <a:solidFill>
                <a:schemeClr val="accent1"/>
              </a:solidFill>
              <a:latin typeface="+mj-lt"/>
            </a:endParaRPr>
          </a:p>
        </p:txBody>
      </p:sp>
      <p:sp>
        <p:nvSpPr>
          <p:cNvPr id="15" name="TextBox 14">
            <a:extLst>
              <a:ext uri="{FF2B5EF4-FFF2-40B4-BE49-F238E27FC236}">
                <a16:creationId xmlns="" xmlns:a16="http://schemas.microsoft.com/office/drawing/2014/main" id="{E1D76FB9-48AC-45CA-8F0D-FD198B4F22AE}"/>
              </a:ext>
            </a:extLst>
          </p:cNvPr>
          <p:cNvSpPr txBox="1"/>
          <p:nvPr/>
        </p:nvSpPr>
        <p:spPr>
          <a:xfrm>
            <a:off x="6133198" y="4946318"/>
            <a:ext cx="5881002" cy="707886"/>
          </a:xfrm>
          <a:prstGeom prst="rect">
            <a:avLst/>
          </a:prstGeom>
          <a:noFill/>
        </p:spPr>
        <p:txBody>
          <a:bodyPr wrap="square" rtlCol="0" anchor="ctr">
            <a:spAutoFit/>
          </a:bodyPr>
          <a:lstStyle/>
          <a:p>
            <a:pPr algn="r"/>
            <a:r>
              <a:rPr lang="en-US" altLang="ko-KR" sz="2000" dirty="0" smtClean="0">
                <a:solidFill>
                  <a:schemeClr val="bg1"/>
                </a:solidFill>
                <a:cs typeface="Arial" pitchFamily="34" charset="0"/>
              </a:rPr>
              <a:t>To our presentation About </a:t>
            </a:r>
          </a:p>
          <a:p>
            <a:pPr algn="r"/>
            <a:r>
              <a:rPr lang="en-US" altLang="ko-KR" sz="2000" dirty="0" smtClean="0">
                <a:solidFill>
                  <a:schemeClr val="bg1"/>
                </a:solidFill>
                <a:cs typeface="Arial" pitchFamily="34" charset="0"/>
              </a:rPr>
              <a:t>Online Education </a:t>
            </a:r>
            <a:r>
              <a:rPr lang="en-US" altLang="ko-KR" sz="2000" dirty="0" smtClean="0">
                <a:solidFill>
                  <a:schemeClr val="bg1"/>
                </a:solidFill>
                <a:cs typeface="Arial" pitchFamily="34" charset="0"/>
              </a:rPr>
              <a:t>Website Project</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438049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59" y="282012"/>
            <a:ext cx="3082895" cy="369332"/>
          </a:xfrm>
          <a:prstGeom prst="rect">
            <a:avLst/>
          </a:prstGeom>
          <a:noFill/>
        </p:spPr>
        <p:txBody>
          <a:bodyPr wrap="none" rtlCol="0">
            <a:spAutoFit/>
          </a:bodyPr>
          <a:lstStyle/>
          <a:p>
            <a:r>
              <a:rPr lang="en-US" b="1" dirty="0" smtClean="0">
                <a:latin typeface="+mj-lt"/>
              </a:rPr>
              <a:t>ii. Functional Requirement</a:t>
            </a:r>
            <a:endParaRPr lang="en-US" b="1" dirty="0">
              <a:latin typeface="+mj-lt"/>
            </a:endParaRPr>
          </a:p>
        </p:txBody>
      </p:sp>
      <p:sp>
        <p:nvSpPr>
          <p:cNvPr id="3" name="TextBox 2"/>
          <p:cNvSpPr txBox="1"/>
          <p:nvPr/>
        </p:nvSpPr>
        <p:spPr>
          <a:xfrm>
            <a:off x="205100" y="854579"/>
            <a:ext cx="3674691" cy="5632311"/>
          </a:xfrm>
          <a:prstGeom prst="rect">
            <a:avLst/>
          </a:prstGeom>
          <a:noFill/>
        </p:spPr>
        <p:txBody>
          <a:bodyPr wrap="square" rtlCol="0">
            <a:spAutoFit/>
          </a:bodyPr>
          <a:lstStyle/>
          <a:p>
            <a:pPr lvl="0" algn="just">
              <a:lnSpc>
                <a:spcPct val="200000"/>
              </a:lnSpc>
            </a:pPr>
            <a:r>
              <a:rPr lang="en-US" dirty="0"/>
              <a:t>Admin: Manage student/teacher info and academic entries, track user activity.</a:t>
            </a:r>
          </a:p>
          <a:p>
            <a:pPr lvl="0" algn="just">
              <a:lnSpc>
                <a:spcPct val="200000"/>
              </a:lnSpc>
            </a:pPr>
            <a:r>
              <a:rPr lang="en-US" dirty="0"/>
              <a:t>Teacher: Create/manage classes, upload materials, assess students, and communicate.</a:t>
            </a:r>
          </a:p>
          <a:p>
            <a:pPr lvl="0" algn="just">
              <a:lnSpc>
                <a:spcPct val="200000"/>
              </a:lnSpc>
            </a:pPr>
            <a:r>
              <a:rPr lang="en-US" dirty="0"/>
              <a:t>Student: Access materials, participate in assessments, and communicate with peers/teachers.</a:t>
            </a:r>
          </a:p>
          <a:p>
            <a:pPr>
              <a:lnSpc>
                <a:spcPct val="200000"/>
              </a:lnSpc>
            </a:pPr>
            <a:endParaRPr lang="en-US" dirty="0"/>
          </a:p>
        </p:txBody>
      </p:sp>
      <p:sp>
        <p:nvSpPr>
          <p:cNvPr id="4" name="TextBox 3"/>
          <p:cNvSpPr txBox="1"/>
          <p:nvPr/>
        </p:nvSpPr>
        <p:spPr>
          <a:xfrm>
            <a:off x="4418176" y="282012"/>
            <a:ext cx="3608680" cy="369332"/>
          </a:xfrm>
          <a:prstGeom prst="rect">
            <a:avLst/>
          </a:prstGeom>
          <a:noFill/>
        </p:spPr>
        <p:txBody>
          <a:bodyPr wrap="none" rtlCol="0">
            <a:spAutoFit/>
          </a:bodyPr>
          <a:lstStyle/>
          <a:p>
            <a:r>
              <a:rPr lang="en-US" b="1" dirty="0" smtClean="0">
                <a:latin typeface="+mj-lt"/>
              </a:rPr>
              <a:t>iii. Non-functional Requirement</a:t>
            </a:r>
            <a:endParaRPr lang="en-US" b="1" dirty="0">
              <a:latin typeface="+mj-lt"/>
            </a:endParaRPr>
          </a:p>
        </p:txBody>
      </p:sp>
      <p:sp>
        <p:nvSpPr>
          <p:cNvPr id="5" name="TextBox 4"/>
          <p:cNvSpPr txBox="1"/>
          <p:nvPr/>
        </p:nvSpPr>
        <p:spPr>
          <a:xfrm>
            <a:off x="4255806" y="854579"/>
            <a:ext cx="3771050" cy="5078313"/>
          </a:xfrm>
          <a:prstGeom prst="rect">
            <a:avLst/>
          </a:prstGeom>
          <a:noFill/>
        </p:spPr>
        <p:txBody>
          <a:bodyPr wrap="square" rtlCol="0">
            <a:spAutoFit/>
          </a:bodyPr>
          <a:lstStyle/>
          <a:p>
            <a:pPr algn="just">
              <a:lnSpc>
                <a:spcPct val="200000"/>
              </a:lnSpc>
            </a:pPr>
            <a:r>
              <a:rPr lang="en-US" dirty="0"/>
              <a:t>Security: Ensure data protection and secure user authentication.</a:t>
            </a:r>
          </a:p>
          <a:p>
            <a:pPr algn="just">
              <a:lnSpc>
                <a:spcPct val="200000"/>
              </a:lnSpc>
            </a:pPr>
            <a:r>
              <a:rPr lang="en-US" dirty="0"/>
              <a:t>Performance: Maintain fast system response times for a smooth user experience.</a:t>
            </a:r>
          </a:p>
          <a:p>
            <a:pPr algn="just">
              <a:lnSpc>
                <a:spcPct val="200000"/>
              </a:lnSpc>
            </a:pPr>
            <a:r>
              <a:rPr lang="en-US" dirty="0"/>
              <a:t>Usability: Offer a user-friendly interface for convenient access and navigation.</a:t>
            </a:r>
          </a:p>
          <a:p>
            <a:pPr algn="just">
              <a:lnSpc>
                <a:spcPct val="200000"/>
              </a:lnSpc>
            </a:pPr>
            <a:endParaRPr lang="en-US" dirty="0"/>
          </a:p>
        </p:txBody>
      </p:sp>
      <p:sp>
        <p:nvSpPr>
          <p:cNvPr id="6" name="TextBox 5"/>
          <p:cNvSpPr txBox="1"/>
          <p:nvPr/>
        </p:nvSpPr>
        <p:spPr>
          <a:xfrm>
            <a:off x="8571432" y="282012"/>
            <a:ext cx="2931207" cy="646331"/>
          </a:xfrm>
          <a:prstGeom prst="rect">
            <a:avLst/>
          </a:prstGeom>
          <a:noFill/>
        </p:spPr>
        <p:txBody>
          <a:bodyPr wrap="square" rtlCol="0">
            <a:spAutoFit/>
          </a:bodyPr>
          <a:lstStyle/>
          <a:p>
            <a:pPr algn="ctr"/>
            <a:r>
              <a:rPr lang="en-US" b="1" dirty="0" smtClean="0"/>
              <a:t>iv. Requirement Reviews and Approved</a:t>
            </a:r>
            <a:endParaRPr lang="en-US" b="1" dirty="0"/>
          </a:p>
        </p:txBody>
      </p:sp>
      <p:sp>
        <p:nvSpPr>
          <p:cNvPr id="7" name="TextBox 6"/>
          <p:cNvSpPr txBox="1"/>
          <p:nvPr/>
        </p:nvSpPr>
        <p:spPr>
          <a:xfrm>
            <a:off x="8366333" y="1076770"/>
            <a:ext cx="3734512" cy="2862322"/>
          </a:xfrm>
          <a:prstGeom prst="rect">
            <a:avLst/>
          </a:prstGeom>
          <a:noFill/>
        </p:spPr>
        <p:txBody>
          <a:bodyPr wrap="square" rtlCol="0">
            <a:spAutoFit/>
          </a:bodyPr>
          <a:lstStyle/>
          <a:p>
            <a:pPr algn="just">
              <a:lnSpc>
                <a:spcPct val="200000"/>
              </a:lnSpc>
            </a:pPr>
            <a:r>
              <a:rPr lang="en-US" dirty="0"/>
              <a:t>Conduct regular reviews to ensure requirements alignment.</a:t>
            </a:r>
          </a:p>
          <a:p>
            <a:pPr algn="just">
              <a:lnSpc>
                <a:spcPct val="200000"/>
              </a:lnSpc>
            </a:pPr>
            <a:r>
              <a:rPr lang="en-US" dirty="0"/>
              <a:t>Document and track approved requirements throughout the project.</a:t>
            </a:r>
          </a:p>
        </p:txBody>
      </p:sp>
      <p:cxnSp>
        <p:nvCxnSpPr>
          <p:cNvPr id="9" name="Straight Connector 8"/>
          <p:cNvCxnSpPr/>
          <p:nvPr/>
        </p:nvCxnSpPr>
        <p:spPr>
          <a:xfrm flipH="1">
            <a:off x="8229600" y="410198"/>
            <a:ext cx="0" cy="5794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82340" y="410198"/>
            <a:ext cx="42729" cy="57940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6363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4811283" y="-14070"/>
            <a:ext cx="1383712" cy="954107"/>
          </a:xfrm>
          <a:prstGeom prst="rect">
            <a:avLst/>
          </a:prstGeom>
          <a:noFill/>
        </p:spPr>
        <p:txBody>
          <a:bodyPr wrap="none" rtlCol="0">
            <a:spAutoFit/>
          </a:bodyPr>
          <a:lstStyle/>
          <a:p>
            <a:r>
              <a:rPr lang="en-US" sz="2800" b="1" dirty="0" smtClean="0">
                <a:latin typeface="+mj-lt"/>
              </a:rPr>
              <a:t>Design</a:t>
            </a:r>
          </a:p>
          <a:p>
            <a:r>
              <a:rPr lang="en-US" sz="2800" b="1" dirty="0" smtClean="0">
                <a:latin typeface="+mj-lt"/>
              </a:rPr>
              <a:t> </a:t>
            </a:r>
            <a:endParaRPr lang="en-US" sz="2800" b="1" dirty="0">
              <a:latin typeface="+mj-lt"/>
            </a:endParaRPr>
          </a:p>
        </p:txBody>
      </p:sp>
      <p:sp>
        <p:nvSpPr>
          <p:cNvPr id="47" name="TextBox 46"/>
          <p:cNvSpPr txBox="1"/>
          <p:nvPr/>
        </p:nvSpPr>
        <p:spPr>
          <a:xfrm>
            <a:off x="239281" y="805232"/>
            <a:ext cx="1928733" cy="369332"/>
          </a:xfrm>
          <a:prstGeom prst="rect">
            <a:avLst/>
          </a:prstGeom>
          <a:noFill/>
        </p:spPr>
        <p:txBody>
          <a:bodyPr wrap="none" rtlCol="0">
            <a:spAutoFit/>
          </a:bodyPr>
          <a:lstStyle/>
          <a:p>
            <a:r>
              <a:rPr lang="en-US" b="1" dirty="0" smtClean="0"/>
              <a:t>Class Diagram:</a:t>
            </a:r>
            <a:r>
              <a:rPr lang="en-US" dirty="0" smtClean="0"/>
              <a:t> </a:t>
            </a:r>
            <a:endParaRPr lang="en-US" dirty="0"/>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712" y="805232"/>
            <a:ext cx="9024358" cy="5928095"/>
          </a:xfrm>
          <a:prstGeom prst="rect">
            <a:avLst/>
          </a:prstGeom>
        </p:spPr>
      </p:pic>
      <p:grpSp>
        <p:nvGrpSpPr>
          <p:cNvPr id="63" name="Group 18">
            <a:extLst>
              <a:ext uri="{FF2B5EF4-FFF2-40B4-BE49-F238E27FC236}">
                <a16:creationId xmlns="" xmlns:a16="http://schemas.microsoft.com/office/drawing/2014/main" id="{6C025F60-A8C7-4035-ADD2-49CFE4A7B8F4}"/>
              </a:ext>
            </a:extLst>
          </p:cNvPr>
          <p:cNvGrpSpPr/>
          <p:nvPr/>
        </p:nvGrpSpPr>
        <p:grpSpPr>
          <a:xfrm>
            <a:off x="5059110" y="512748"/>
            <a:ext cx="941360" cy="60254"/>
            <a:chOff x="4031940" y="0"/>
            <a:chExt cx="1080120" cy="116632"/>
          </a:xfrm>
        </p:grpSpPr>
        <p:sp>
          <p:nvSpPr>
            <p:cNvPr id="64"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9345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776958" y="-14070"/>
            <a:ext cx="284052" cy="523220"/>
          </a:xfrm>
          <a:prstGeom prst="rect">
            <a:avLst/>
          </a:prstGeom>
          <a:noFill/>
        </p:spPr>
        <p:txBody>
          <a:bodyPr wrap="none" rtlCol="0">
            <a:spAutoFit/>
          </a:bodyPr>
          <a:lstStyle/>
          <a:p>
            <a:r>
              <a:rPr lang="en-US" sz="2800" b="1" dirty="0" smtClean="0">
                <a:latin typeface="+mj-lt"/>
              </a:rPr>
              <a:t> </a:t>
            </a:r>
            <a:endParaRPr lang="en-US" sz="2800" b="1" dirty="0">
              <a:latin typeface="+mj-lt"/>
            </a:endParaRPr>
          </a:p>
        </p:txBody>
      </p:sp>
      <p:sp>
        <p:nvSpPr>
          <p:cNvPr id="47" name="TextBox 46"/>
          <p:cNvSpPr txBox="1"/>
          <p:nvPr/>
        </p:nvSpPr>
        <p:spPr>
          <a:xfrm>
            <a:off x="196553" y="339873"/>
            <a:ext cx="1633781" cy="369332"/>
          </a:xfrm>
          <a:prstGeom prst="rect">
            <a:avLst/>
          </a:prstGeom>
          <a:noFill/>
        </p:spPr>
        <p:txBody>
          <a:bodyPr wrap="none" rtlCol="0">
            <a:spAutoFit/>
          </a:bodyPr>
          <a:lstStyle/>
          <a:p>
            <a:r>
              <a:rPr lang="en-US" b="1" dirty="0" smtClean="0"/>
              <a:t>ER Diagram:</a:t>
            </a:r>
            <a:r>
              <a:rPr lang="en-US" dirty="0" smtClean="0"/>
              <a:t>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112" y="188007"/>
            <a:ext cx="9344871" cy="6579505"/>
          </a:xfrm>
          <a:prstGeom prst="rect">
            <a:avLst/>
          </a:prstGeom>
        </p:spPr>
      </p:pic>
    </p:spTree>
    <p:extLst>
      <p:ext uri="{BB962C8B-B14F-4D97-AF65-F5344CB8AC3E}">
        <p14:creationId xmlns:p14="http://schemas.microsoft.com/office/powerpoint/2010/main" val="179349556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871387" y="1297564"/>
            <a:ext cx="1520558"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239119" y="1488064"/>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p:cNvCxnSpPr>
            <a:endCxn id="4" idx="2"/>
          </p:cNvCxnSpPr>
          <p:nvPr/>
        </p:nvCxnSpPr>
        <p:spPr>
          <a:xfrm>
            <a:off x="8267819" y="2021464"/>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08120" y="2922662"/>
            <a:ext cx="1069524" cy="369332"/>
          </a:xfrm>
          <a:prstGeom prst="rect">
            <a:avLst/>
          </a:prstGeom>
          <a:noFill/>
        </p:spPr>
        <p:txBody>
          <a:bodyPr wrap="none" rtlCol="0">
            <a:spAutoFit/>
          </a:bodyPr>
          <a:lstStyle/>
          <a:p>
            <a:r>
              <a:rPr lang="en-US" dirty="0" smtClean="0"/>
              <a:t>Function</a:t>
            </a:r>
            <a:endParaRPr lang="en-US" dirty="0"/>
          </a:p>
        </p:txBody>
      </p:sp>
      <p:sp>
        <p:nvSpPr>
          <p:cNvPr id="15" name="TextBox 14"/>
          <p:cNvSpPr txBox="1"/>
          <p:nvPr/>
        </p:nvSpPr>
        <p:spPr>
          <a:xfrm>
            <a:off x="7609063" y="2737996"/>
            <a:ext cx="1454244" cy="369332"/>
          </a:xfrm>
          <a:prstGeom prst="rect">
            <a:avLst/>
          </a:prstGeom>
          <a:noFill/>
        </p:spPr>
        <p:txBody>
          <a:bodyPr wrap="none" rtlCol="0">
            <a:spAutoFit/>
          </a:bodyPr>
          <a:lstStyle/>
          <a:p>
            <a:r>
              <a:rPr lang="en-US" dirty="0" err="1" smtClean="0"/>
              <a:t>Input/Output</a:t>
            </a:r>
            <a:endParaRPr lang="en-US" dirty="0"/>
          </a:p>
        </p:txBody>
      </p:sp>
      <p:cxnSp>
        <p:nvCxnSpPr>
          <p:cNvPr id="19" name="Straight Connector 18"/>
          <p:cNvCxnSpPr/>
          <p:nvPr/>
        </p:nvCxnSpPr>
        <p:spPr>
          <a:xfrm flipV="1">
            <a:off x="2563442" y="4495088"/>
            <a:ext cx="2179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563442" y="5187297"/>
            <a:ext cx="2221906" cy="8546"/>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763479" y="5409488"/>
            <a:ext cx="1736373" cy="369332"/>
          </a:xfrm>
          <a:prstGeom prst="rect">
            <a:avLst/>
          </a:prstGeom>
          <a:noFill/>
        </p:spPr>
        <p:txBody>
          <a:bodyPr wrap="none" rtlCol="0">
            <a:spAutoFit/>
          </a:bodyPr>
          <a:lstStyle/>
          <a:p>
            <a:r>
              <a:rPr lang="en-US" dirty="0" smtClean="0"/>
              <a:t>File / Database</a:t>
            </a:r>
            <a:endParaRPr lang="en-US" dirty="0"/>
          </a:p>
        </p:txBody>
      </p:sp>
      <p:sp>
        <p:nvSpPr>
          <p:cNvPr id="30" name="Arc 29"/>
          <p:cNvSpPr/>
          <p:nvPr/>
        </p:nvSpPr>
        <p:spPr>
          <a:xfrm rot="18929992">
            <a:off x="7383567" y="4151358"/>
            <a:ext cx="2187724" cy="226463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8141439" y="4914344"/>
            <a:ext cx="671979" cy="369332"/>
          </a:xfrm>
          <a:prstGeom prst="rect">
            <a:avLst/>
          </a:prstGeom>
          <a:noFill/>
        </p:spPr>
        <p:txBody>
          <a:bodyPr wrap="none" rtlCol="0">
            <a:spAutoFit/>
          </a:bodyPr>
          <a:lstStyle/>
          <a:p>
            <a:r>
              <a:rPr lang="en-US" dirty="0" smtClean="0"/>
              <a:t>Flow</a:t>
            </a:r>
            <a:endParaRPr lang="en-US" dirty="0"/>
          </a:p>
        </p:txBody>
      </p:sp>
      <p:sp>
        <p:nvSpPr>
          <p:cNvPr id="5" name="TextBox 4"/>
          <p:cNvSpPr txBox="1"/>
          <p:nvPr/>
        </p:nvSpPr>
        <p:spPr>
          <a:xfrm>
            <a:off x="589659" y="316194"/>
            <a:ext cx="1316052" cy="523220"/>
          </a:xfrm>
          <a:prstGeom prst="rect">
            <a:avLst/>
          </a:prstGeom>
          <a:noFill/>
        </p:spPr>
        <p:txBody>
          <a:bodyPr wrap="square" rtlCol="0">
            <a:spAutoFit/>
          </a:bodyPr>
          <a:lstStyle/>
          <a:p>
            <a:r>
              <a:rPr lang="en-US" sz="2800" b="1" dirty="0" smtClean="0">
                <a:latin typeface="+mj-lt"/>
              </a:rPr>
              <a:t>DFD</a:t>
            </a:r>
            <a:endParaRPr lang="en-US" sz="2800" b="1" dirty="0">
              <a:latin typeface="+mj-lt"/>
            </a:endParaRPr>
          </a:p>
        </p:txBody>
      </p:sp>
      <p:grpSp>
        <p:nvGrpSpPr>
          <p:cNvPr id="13" name="Group 18">
            <a:extLst>
              <a:ext uri="{FF2B5EF4-FFF2-40B4-BE49-F238E27FC236}">
                <a16:creationId xmlns="" xmlns:a16="http://schemas.microsoft.com/office/drawing/2014/main" id="{6C025F60-A8C7-4035-ADD2-49CFE4A7B8F4}"/>
              </a:ext>
            </a:extLst>
          </p:cNvPr>
          <p:cNvGrpSpPr/>
          <p:nvPr/>
        </p:nvGrpSpPr>
        <p:grpSpPr>
          <a:xfrm>
            <a:off x="803304" y="760576"/>
            <a:ext cx="512748" cy="78838"/>
            <a:chOff x="4031940" y="0"/>
            <a:chExt cx="1080120" cy="116632"/>
          </a:xfrm>
        </p:grpSpPr>
        <p:sp>
          <p:nvSpPr>
            <p:cNvPr id="14"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3589958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4940300" y="3163039"/>
            <a:ext cx="19812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Online Education </a:t>
            </a:r>
          </a:p>
          <a:p>
            <a:pPr algn="ctr"/>
            <a:r>
              <a:rPr lang="en-US" dirty="0" smtClean="0"/>
              <a:t>Website</a:t>
            </a:r>
            <a:endParaRPr lang="en-US" dirty="0"/>
          </a:p>
        </p:txBody>
      </p:sp>
      <p:sp>
        <p:nvSpPr>
          <p:cNvPr id="4" name="Rectangle 3"/>
          <p:cNvSpPr/>
          <p:nvPr/>
        </p:nvSpPr>
        <p:spPr>
          <a:xfrm>
            <a:off x="4940300" y="338141"/>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5" name="Rectangle 4"/>
          <p:cNvSpPr/>
          <p:nvPr/>
        </p:nvSpPr>
        <p:spPr>
          <a:xfrm>
            <a:off x="152400" y="3454675"/>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740900" y="3454675"/>
            <a:ext cx="2057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Teacher</a:t>
            </a:r>
            <a:endParaRPr lang="en-US" dirty="0"/>
          </a:p>
        </p:txBody>
      </p:sp>
      <p:cxnSp>
        <p:nvCxnSpPr>
          <p:cNvPr id="7" name="Straight Arrow Connector 6"/>
          <p:cNvCxnSpPr/>
          <p:nvPr/>
        </p:nvCxnSpPr>
        <p:spPr>
          <a:xfrm>
            <a:off x="6921500" y="3689109"/>
            <a:ext cx="2819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209800" y="4045930"/>
            <a:ext cx="2730500" cy="6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4" idx="2"/>
          </p:cNvCxnSpPr>
          <p:nvPr/>
        </p:nvCxnSpPr>
        <p:spPr>
          <a:xfrm>
            <a:off x="5969000" y="871541"/>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261100" y="1176341"/>
            <a:ext cx="0" cy="2019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689109"/>
            <a:ext cx="1295400" cy="369332"/>
          </a:xfrm>
          <a:prstGeom prst="rect">
            <a:avLst/>
          </a:prstGeom>
          <a:noFill/>
        </p:spPr>
        <p:txBody>
          <a:bodyPr wrap="square" rtlCol="0">
            <a:spAutoFit/>
          </a:bodyPr>
          <a:lstStyle/>
          <a:p>
            <a:r>
              <a:rPr lang="en-US" dirty="0" smtClean="0">
                <a:solidFill>
                  <a:schemeClr val="bg1"/>
                </a:solidFill>
              </a:rPr>
              <a:t>Student</a:t>
            </a:r>
            <a:endParaRPr lang="en-US" dirty="0">
              <a:solidFill>
                <a:schemeClr val="bg1"/>
              </a:solidFill>
            </a:endParaRPr>
          </a:p>
        </p:txBody>
      </p:sp>
      <p:cxnSp>
        <p:nvCxnSpPr>
          <p:cNvPr id="12" name="Straight Arrow Connector 11"/>
          <p:cNvCxnSpPr/>
          <p:nvPr/>
        </p:nvCxnSpPr>
        <p:spPr>
          <a:xfrm>
            <a:off x="2209800" y="3689109"/>
            <a:ext cx="2730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626100" y="1176342"/>
            <a:ext cx="0" cy="2019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921500" y="4045930"/>
            <a:ext cx="2819400" cy="1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806700" y="3352800"/>
            <a:ext cx="1608133" cy="369332"/>
          </a:xfrm>
          <a:prstGeom prst="rect">
            <a:avLst/>
          </a:prstGeom>
          <a:noFill/>
        </p:spPr>
        <p:txBody>
          <a:bodyPr wrap="none" rtlCol="0">
            <a:spAutoFit/>
          </a:bodyPr>
          <a:lstStyle/>
          <a:p>
            <a:r>
              <a:rPr lang="en-US" dirty="0" smtClean="0"/>
              <a:t>Student Login</a:t>
            </a:r>
            <a:endParaRPr lang="en-US" dirty="0"/>
          </a:p>
        </p:txBody>
      </p:sp>
      <p:sp>
        <p:nvSpPr>
          <p:cNvPr id="26" name="TextBox 25"/>
          <p:cNvSpPr txBox="1"/>
          <p:nvPr/>
        </p:nvSpPr>
        <p:spPr>
          <a:xfrm>
            <a:off x="2806700" y="4045930"/>
            <a:ext cx="1749197" cy="369332"/>
          </a:xfrm>
          <a:prstGeom prst="rect">
            <a:avLst/>
          </a:prstGeom>
          <a:noFill/>
        </p:spPr>
        <p:txBody>
          <a:bodyPr wrap="none" rtlCol="0">
            <a:spAutoFit/>
          </a:bodyPr>
          <a:lstStyle/>
          <a:p>
            <a:r>
              <a:rPr lang="en-US" dirty="0" smtClean="0"/>
              <a:t>Student Logout</a:t>
            </a:r>
            <a:endParaRPr lang="en-US" dirty="0"/>
          </a:p>
        </p:txBody>
      </p:sp>
      <p:sp>
        <p:nvSpPr>
          <p:cNvPr id="27" name="TextBox 26"/>
          <p:cNvSpPr txBox="1"/>
          <p:nvPr/>
        </p:nvSpPr>
        <p:spPr>
          <a:xfrm>
            <a:off x="7962900" y="3353075"/>
            <a:ext cx="1633845" cy="369332"/>
          </a:xfrm>
          <a:prstGeom prst="rect">
            <a:avLst/>
          </a:prstGeom>
          <a:noFill/>
        </p:spPr>
        <p:txBody>
          <a:bodyPr wrap="none" rtlCol="0">
            <a:spAutoFit/>
          </a:bodyPr>
          <a:lstStyle/>
          <a:p>
            <a:r>
              <a:rPr lang="en-US" dirty="0" smtClean="0"/>
              <a:t>Teacher Login</a:t>
            </a:r>
            <a:endParaRPr lang="en-US" dirty="0"/>
          </a:p>
        </p:txBody>
      </p:sp>
      <p:sp>
        <p:nvSpPr>
          <p:cNvPr id="28" name="TextBox 27"/>
          <p:cNvSpPr txBox="1"/>
          <p:nvPr/>
        </p:nvSpPr>
        <p:spPr>
          <a:xfrm>
            <a:off x="7821836" y="4083084"/>
            <a:ext cx="1774909" cy="369332"/>
          </a:xfrm>
          <a:prstGeom prst="rect">
            <a:avLst/>
          </a:prstGeom>
          <a:noFill/>
        </p:spPr>
        <p:txBody>
          <a:bodyPr wrap="none" rtlCol="0">
            <a:spAutoFit/>
          </a:bodyPr>
          <a:lstStyle/>
          <a:p>
            <a:r>
              <a:rPr lang="en-US" dirty="0" smtClean="0"/>
              <a:t>Teacher Logout</a:t>
            </a:r>
            <a:endParaRPr lang="en-US" dirty="0"/>
          </a:p>
        </p:txBody>
      </p:sp>
      <p:cxnSp>
        <p:nvCxnSpPr>
          <p:cNvPr id="62" name="Elbow Connector 61"/>
          <p:cNvCxnSpPr/>
          <p:nvPr/>
        </p:nvCxnSpPr>
        <p:spPr>
          <a:xfrm>
            <a:off x="2209800" y="2654300"/>
            <a:ext cx="31242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209800" y="2654300"/>
            <a:ext cx="0" cy="80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flipV="1">
            <a:off x="2209800" y="4623540"/>
            <a:ext cx="3124200" cy="6342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209800" y="4292875"/>
            <a:ext cx="0" cy="96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0800000">
            <a:off x="6400800" y="4623542"/>
            <a:ext cx="33401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rot="10800000" flipV="1">
            <a:off x="6426200" y="2655039"/>
            <a:ext cx="3340100" cy="5410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9740900" y="2654300"/>
            <a:ext cx="12700" cy="80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740900" y="4292875"/>
            <a:ext cx="0" cy="871725"/>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209800" y="2236649"/>
            <a:ext cx="1762021" cy="369332"/>
          </a:xfrm>
          <a:prstGeom prst="rect">
            <a:avLst/>
          </a:prstGeom>
          <a:noFill/>
        </p:spPr>
        <p:txBody>
          <a:bodyPr wrap="none" rtlCol="0">
            <a:spAutoFit/>
          </a:bodyPr>
          <a:lstStyle/>
          <a:p>
            <a:r>
              <a:rPr lang="en-US" dirty="0" smtClean="0"/>
              <a:t>Student Signup</a:t>
            </a:r>
            <a:endParaRPr lang="en-US" dirty="0"/>
          </a:p>
        </p:txBody>
      </p:sp>
      <p:sp>
        <p:nvSpPr>
          <p:cNvPr id="88" name="TextBox 87"/>
          <p:cNvSpPr txBox="1"/>
          <p:nvPr/>
        </p:nvSpPr>
        <p:spPr>
          <a:xfrm>
            <a:off x="2151010" y="5314434"/>
            <a:ext cx="1531188" cy="369332"/>
          </a:xfrm>
          <a:prstGeom prst="rect">
            <a:avLst/>
          </a:prstGeom>
          <a:noFill/>
        </p:spPr>
        <p:txBody>
          <a:bodyPr wrap="none" rtlCol="0">
            <a:spAutoFit/>
          </a:bodyPr>
          <a:lstStyle/>
          <a:p>
            <a:r>
              <a:rPr lang="en-US" dirty="0" smtClean="0"/>
              <a:t>Class Details</a:t>
            </a:r>
            <a:endParaRPr lang="en-US" dirty="0"/>
          </a:p>
        </p:txBody>
      </p:sp>
      <p:sp>
        <p:nvSpPr>
          <p:cNvPr id="90" name="TextBox 89"/>
          <p:cNvSpPr txBox="1"/>
          <p:nvPr/>
        </p:nvSpPr>
        <p:spPr>
          <a:xfrm>
            <a:off x="7962900" y="5246549"/>
            <a:ext cx="2082621" cy="369332"/>
          </a:xfrm>
          <a:prstGeom prst="rect">
            <a:avLst/>
          </a:prstGeom>
          <a:noFill/>
        </p:spPr>
        <p:txBody>
          <a:bodyPr wrap="none" rtlCol="0">
            <a:spAutoFit/>
          </a:bodyPr>
          <a:lstStyle/>
          <a:p>
            <a:r>
              <a:rPr lang="en-US" dirty="0" smtClean="0"/>
              <a:t>Grade Submission</a:t>
            </a:r>
            <a:endParaRPr lang="en-US" dirty="0"/>
          </a:p>
        </p:txBody>
      </p:sp>
      <p:sp>
        <p:nvSpPr>
          <p:cNvPr id="94" name="TextBox 93"/>
          <p:cNvSpPr txBox="1"/>
          <p:nvPr/>
        </p:nvSpPr>
        <p:spPr>
          <a:xfrm>
            <a:off x="8070850" y="2186219"/>
            <a:ext cx="1787733" cy="369332"/>
          </a:xfrm>
          <a:prstGeom prst="rect">
            <a:avLst/>
          </a:prstGeom>
          <a:noFill/>
        </p:spPr>
        <p:txBody>
          <a:bodyPr wrap="none" rtlCol="0">
            <a:spAutoFit/>
          </a:bodyPr>
          <a:lstStyle/>
          <a:p>
            <a:r>
              <a:rPr lang="en-US" dirty="0" smtClean="0"/>
              <a:t>Teacher Signup</a:t>
            </a:r>
            <a:endParaRPr lang="en-US" dirty="0"/>
          </a:p>
        </p:txBody>
      </p:sp>
      <p:sp>
        <p:nvSpPr>
          <p:cNvPr id="95" name="TextBox 94"/>
          <p:cNvSpPr txBox="1"/>
          <p:nvPr/>
        </p:nvSpPr>
        <p:spPr>
          <a:xfrm rot="16200000">
            <a:off x="5665952" y="2051982"/>
            <a:ext cx="1839030" cy="369332"/>
          </a:xfrm>
          <a:prstGeom prst="rect">
            <a:avLst/>
          </a:prstGeom>
          <a:noFill/>
        </p:spPr>
        <p:txBody>
          <a:bodyPr wrap="none" rtlCol="0">
            <a:spAutoFit/>
          </a:bodyPr>
          <a:lstStyle/>
          <a:p>
            <a:r>
              <a:rPr lang="en-US" dirty="0" smtClean="0"/>
              <a:t>Record Analysis</a:t>
            </a:r>
            <a:endParaRPr lang="en-US" dirty="0"/>
          </a:p>
        </p:txBody>
      </p:sp>
      <p:sp>
        <p:nvSpPr>
          <p:cNvPr id="96" name="TextBox 95"/>
          <p:cNvSpPr txBox="1"/>
          <p:nvPr/>
        </p:nvSpPr>
        <p:spPr>
          <a:xfrm rot="16200000">
            <a:off x="4476070" y="2051982"/>
            <a:ext cx="1839030" cy="369332"/>
          </a:xfrm>
          <a:prstGeom prst="rect">
            <a:avLst/>
          </a:prstGeom>
          <a:noFill/>
        </p:spPr>
        <p:txBody>
          <a:bodyPr wrap="none" rtlCol="0">
            <a:spAutoFit/>
          </a:bodyPr>
          <a:lstStyle/>
          <a:p>
            <a:r>
              <a:rPr lang="en-US" dirty="0" smtClean="0"/>
              <a:t>Record Analysis</a:t>
            </a:r>
            <a:endParaRPr lang="en-US" dirty="0"/>
          </a:p>
        </p:txBody>
      </p:sp>
      <p:sp>
        <p:nvSpPr>
          <p:cNvPr id="2" name="TextBox 1"/>
          <p:cNvSpPr txBox="1"/>
          <p:nvPr/>
        </p:nvSpPr>
        <p:spPr>
          <a:xfrm>
            <a:off x="533400" y="338141"/>
            <a:ext cx="1676400" cy="369332"/>
          </a:xfrm>
          <a:prstGeom prst="rect">
            <a:avLst/>
          </a:prstGeom>
          <a:noFill/>
        </p:spPr>
        <p:txBody>
          <a:bodyPr wrap="square" rtlCol="0">
            <a:spAutoFit/>
          </a:bodyPr>
          <a:lstStyle/>
          <a:p>
            <a:r>
              <a:rPr lang="en-US" b="1" dirty="0" smtClean="0">
                <a:latin typeface="+mj-lt"/>
              </a:rPr>
              <a:t>Level 0 DFD</a:t>
            </a:r>
            <a:endParaRPr lang="en-US" b="1" dirty="0">
              <a:latin typeface="+mj-lt"/>
            </a:endParaRPr>
          </a:p>
        </p:txBody>
      </p:sp>
    </p:spTree>
    <p:extLst>
      <p:ext uri="{BB962C8B-B14F-4D97-AF65-F5344CB8AC3E}">
        <p14:creationId xmlns:p14="http://schemas.microsoft.com/office/powerpoint/2010/main" val="98138084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500" y="184150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Student</a:t>
            </a:r>
            <a:endParaRPr lang="en-US" dirty="0"/>
          </a:p>
        </p:txBody>
      </p:sp>
      <p:sp>
        <p:nvSpPr>
          <p:cNvPr id="33" name="Rectangle 32"/>
          <p:cNvSpPr/>
          <p:nvPr/>
        </p:nvSpPr>
        <p:spPr>
          <a:xfrm>
            <a:off x="3873500" y="5397500"/>
            <a:ext cx="1524000"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Teacher</a:t>
            </a:r>
            <a:endParaRPr lang="en-US" dirty="0"/>
          </a:p>
        </p:txBody>
      </p:sp>
      <p:sp>
        <p:nvSpPr>
          <p:cNvPr id="34" name="Rectangle 33"/>
          <p:cNvSpPr/>
          <p:nvPr/>
        </p:nvSpPr>
        <p:spPr>
          <a:xfrm>
            <a:off x="6438900" y="3149600"/>
            <a:ext cx="149860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a:t>
            </a:r>
            <a:endParaRPr lang="en-US" dirty="0"/>
          </a:p>
        </p:txBody>
      </p:sp>
      <p:sp>
        <p:nvSpPr>
          <p:cNvPr id="15" name="Oval 14"/>
          <p:cNvSpPr/>
          <p:nvPr/>
        </p:nvSpPr>
        <p:spPr>
          <a:xfrm>
            <a:off x="3587750" y="2876550"/>
            <a:ext cx="1333500" cy="105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Student enrollment</a:t>
            </a:r>
            <a:endParaRPr lang="en-US" sz="1100" dirty="0"/>
          </a:p>
        </p:txBody>
      </p:sp>
      <p:cxnSp>
        <p:nvCxnSpPr>
          <p:cNvPr id="17" name="Straight Arrow Connector 16"/>
          <p:cNvCxnSpPr>
            <a:stCxn id="34" idx="1"/>
            <a:endCxn id="15" idx="6"/>
          </p:cNvCxnSpPr>
          <p:nvPr/>
        </p:nvCxnSpPr>
        <p:spPr>
          <a:xfrm flipH="1">
            <a:off x="4921250" y="3403600"/>
            <a:ext cx="1517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a:off x="2679700" y="2197100"/>
            <a:ext cx="1079501" cy="9525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289050" y="4089400"/>
            <a:ext cx="1181100" cy="105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Course Manage-</a:t>
            </a:r>
            <a:r>
              <a:rPr lang="en-US" sz="1200" dirty="0" err="1" smtClean="0"/>
              <a:t>ment</a:t>
            </a:r>
            <a:endParaRPr lang="en-US" sz="1200" dirty="0"/>
          </a:p>
        </p:txBody>
      </p:sp>
      <p:cxnSp>
        <p:nvCxnSpPr>
          <p:cNvPr id="46" name="Elbow Connector 45"/>
          <p:cNvCxnSpPr>
            <a:stCxn id="33" idx="1"/>
          </p:cNvCxnSpPr>
          <p:nvPr/>
        </p:nvCxnSpPr>
        <p:spPr>
          <a:xfrm rot="10800000">
            <a:off x="2470150" y="4724400"/>
            <a:ext cx="1403350" cy="93345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0800000" flipV="1">
            <a:off x="2489200" y="4076700"/>
            <a:ext cx="3949700" cy="42545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6438900" y="3657600"/>
            <a:ext cx="0" cy="4318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464049" y="4129673"/>
            <a:ext cx="2006600" cy="307777"/>
          </a:xfrm>
          <a:prstGeom prst="rect">
            <a:avLst/>
          </a:prstGeom>
          <a:noFill/>
        </p:spPr>
        <p:txBody>
          <a:bodyPr wrap="square" rtlCol="0">
            <a:spAutoFit/>
          </a:bodyPr>
          <a:lstStyle/>
          <a:p>
            <a:r>
              <a:rPr lang="en-US" sz="1400" dirty="0" smtClean="0"/>
              <a:t>Add/Update/Delete</a:t>
            </a:r>
            <a:endParaRPr lang="en-US" sz="1400" dirty="0"/>
          </a:p>
        </p:txBody>
      </p:sp>
      <p:sp>
        <p:nvSpPr>
          <p:cNvPr id="58" name="TextBox 57"/>
          <p:cNvSpPr txBox="1"/>
          <p:nvPr/>
        </p:nvSpPr>
        <p:spPr>
          <a:xfrm>
            <a:off x="3146425" y="5019814"/>
            <a:ext cx="1398140" cy="523220"/>
          </a:xfrm>
          <a:prstGeom prst="rect">
            <a:avLst/>
          </a:prstGeom>
          <a:noFill/>
        </p:spPr>
        <p:txBody>
          <a:bodyPr wrap="none" rtlCol="0">
            <a:spAutoFit/>
          </a:bodyPr>
          <a:lstStyle/>
          <a:p>
            <a:r>
              <a:rPr lang="en-US" sz="1400" dirty="0" smtClean="0"/>
              <a:t>Update course </a:t>
            </a:r>
          </a:p>
          <a:p>
            <a:r>
              <a:rPr lang="en-US" sz="1400" dirty="0" smtClean="0"/>
              <a:t>details</a:t>
            </a:r>
            <a:endParaRPr lang="en-US" sz="1400" dirty="0"/>
          </a:p>
        </p:txBody>
      </p:sp>
      <p:sp>
        <p:nvSpPr>
          <p:cNvPr id="59" name="TextBox 58"/>
          <p:cNvSpPr txBox="1"/>
          <p:nvPr/>
        </p:nvSpPr>
        <p:spPr>
          <a:xfrm>
            <a:off x="2717802" y="1841500"/>
            <a:ext cx="1498872" cy="307777"/>
          </a:xfrm>
          <a:prstGeom prst="rect">
            <a:avLst/>
          </a:prstGeom>
          <a:noFill/>
        </p:spPr>
        <p:txBody>
          <a:bodyPr wrap="none" rtlCol="0">
            <a:spAutoFit/>
          </a:bodyPr>
          <a:lstStyle/>
          <a:p>
            <a:r>
              <a:rPr lang="en-US" sz="1400" dirty="0" smtClean="0"/>
              <a:t>Verify Document</a:t>
            </a:r>
            <a:endParaRPr lang="en-US" sz="1400" dirty="0"/>
          </a:p>
        </p:txBody>
      </p:sp>
      <p:cxnSp>
        <p:nvCxnSpPr>
          <p:cNvPr id="61" name="Straight Arrow Connector 60"/>
          <p:cNvCxnSpPr>
            <a:stCxn id="43" idx="0"/>
            <a:endCxn id="2" idx="2"/>
          </p:cNvCxnSpPr>
          <p:nvPr/>
        </p:nvCxnSpPr>
        <p:spPr>
          <a:xfrm flipV="1">
            <a:off x="1879600" y="2298700"/>
            <a:ext cx="0" cy="1790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5" idx="2"/>
          </p:cNvCxnSpPr>
          <p:nvPr/>
        </p:nvCxnSpPr>
        <p:spPr>
          <a:xfrm flipH="1">
            <a:off x="2273300" y="3403600"/>
            <a:ext cx="13144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2273300" y="2298700"/>
            <a:ext cx="0" cy="1104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717802" y="1841500"/>
            <a:ext cx="1746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4464049" y="1841500"/>
            <a:ext cx="0" cy="1035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758845" y="1533723"/>
            <a:ext cx="1140056" cy="307777"/>
          </a:xfrm>
          <a:prstGeom prst="rect">
            <a:avLst/>
          </a:prstGeom>
          <a:noFill/>
        </p:spPr>
        <p:txBody>
          <a:bodyPr wrap="none" rtlCol="0">
            <a:spAutoFit/>
          </a:bodyPr>
          <a:lstStyle/>
          <a:p>
            <a:r>
              <a:rPr lang="en-US" sz="1400" dirty="0" smtClean="0"/>
              <a:t>Student info</a:t>
            </a:r>
            <a:endParaRPr lang="en-US" sz="1400" dirty="0"/>
          </a:p>
        </p:txBody>
      </p:sp>
      <p:sp>
        <p:nvSpPr>
          <p:cNvPr id="99" name="TextBox 98"/>
          <p:cNvSpPr txBox="1"/>
          <p:nvPr/>
        </p:nvSpPr>
        <p:spPr>
          <a:xfrm>
            <a:off x="1911350" y="3438723"/>
            <a:ext cx="1787669" cy="307777"/>
          </a:xfrm>
          <a:prstGeom prst="rect">
            <a:avLst/>
          </a:prstGeom>
          <a:noFill/>
        </p:spPr>
        <p:txBody>
          <a:bodyPr wrap="none" rtlCol="0">
            <a:spAutoFit/>
          </a:bodyPr>
          <a:lstStyle/>
          <a:p>
            <a:r>
              <a:rPr lang="en-US" sz="1400" dirty="0" smtClean="0"/>
              <a:t>Providing Student id</a:t>
            </a:r>
            <a:endParaRPr lang="en-US" sz="1400" dirty="0"/>
          </a:p>
        </p:txBody>
      </p:sp>
      <p:sp>
        <p:nvSpPr>
          <p:cNvPr id="3" name="Oval 2"/>
          <p:cNvSpPr/>
          <p:nvPr/>
        </p:nvSpPr>
        <p:spPr>
          <a:xfrm>
            <a:off x="8674100" y="928588"/>
            <a:ext cx="11303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All Records</a:t>
            </a:r>
          </a:p>
        </p:txBody>
      </p:sp>
      <p:cxnSp>
        <p:nvCxnSpPr>
          <p:cNvPr id="9" name="Elbow Connector 8"/>
          <p:cNvCxnSpPr>
            <a:stCxn id="15" idx="7"/>
            <a:endCxn id="3" idx="2"/>
          </p:cNvCxnSpPr>
          <p:nvPr/>
        </p:nvCxnSpPr>
        <p:spPr>
          <a:xfrm rot="5400000" flipH="1" flipV="1">
            <a:off x="5915566" y="272386"/>
            <a:ext cx="1568931" cy="394813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670800" y="4467365"/>
            <a:ext cx="1219200" cy="119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Assignment and Quiz </a:t>
            </a:r>
            <a:r>
              <a:rPr lang="en-US" sz="1000" dirty="0" err="1" smtClean="0"/>
              <a:t>managemnt</a:t>
            </a:r>
            <a:endParaRPr lang="en-US" sz="1000" dirty="0"/>
          </a:p>
        </p:txBody>
      </p:sp>
      <p:cxnSp>
        <p:nvCxnSpPr>
          <p:cNvPr id="18" name="Straight Connector 17"/>
          <p:cNvCxnSpPr/>
          <p:nvPr/>
        </p:nvCxnSpPr>
        <p:spPr>
          <a:xfrm flipH="1">
            <a:off x="1184003" y="6471910"/>
            <a:ext cx="7197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184003" y="2298700"/>
            <a:ext cx="0" cy="41732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8382000" y="5657850"/>
            <a:ext cx="0" cy="814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397500" y="5918200"/>
            <a:ext cx="265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051800" y="5657851"/>
            <a:ext cx="0" cy="260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97500" y="5397500"/>
            <a:ext cx="207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467600" y="4437450"/>
            <a:ext cx="0" cy="96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467600" y="4385305"/>
            <a:ext cx="1771650" cy="5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 idx="4"/>
          </p:cNvCxnSpPr>
          <p:nvPr/>
        </p:nvCxnSpPr>
        <p:spPr>
          <a:xfrm flipV="1">
            <a:off x="9239250" y="1995388"/>
            <a:ext cx="0" cy="23899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937500" y="3149600"/>
            <a:ext cx="105410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8991600" y="1995388"/>
            <a:ext cx="0" cy="1154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 idx="6"/>
            <a:endCxn id="51" idx="1"/>
          </p:cNvCxnSpPr>
          <p:nvPr/>
        </p:nvCxnSpPr>
        <p:spPr>
          <a:xfrm>
            <a:off x="9804400" y="1461988"/>
            <a:ext cx="4407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0245185" y="1323489"/>
            <a:ext cx="1946815" cy="276999"/>
          </a:xfrm>
          <a:prstGeom prst="rect">
            <a:avLst/>
          </a:prstGeom>
          <a:noFill/>
        </p:spPr>
        <p:txBody>
          <a:bodyPr wrap="none" rtlCol="0">
            <a:spAutoFit/>
          </a:bodyPr>
          <a:lstStyle/>
          <a:p>
            <a:r>
              <a:rPr lang="en-US" sz="1200" dirty="0" smtClean="0"/>
              <a:t>Online Education Website</a:t>
            </a:r>
            <a:endParaRPr lang="en-US" sz="1200" dirty="0"/>
          </a:p>
        </p:txBody>
      </p:sp>
      <p:sp>
        <p:nvSpPr>
          <p:cNvPr id="54" name="TextBox 53"/>
          <p:cNvSpPr txBox="1"/>
          <p:nvPr/>
        </p:nvSpPr>
        <p:spPr>
          <a:xfrm>
            <a:off x="10669952" y="1549111"/>
            <a:ext cx="840295" cy="276999"/>
          </a:xfrm>
          <a:prstGeom prst="rect">
            <a:avLst/>
          </a:prstGeom>
          <a:noFill/>
        </p:spPr>
        <p:txBody>
          <a:bodyPr wrap="none" rtlCol="0">
            <a:spAutoFit/>
          </a:bodyPr>
          <a:lstStyle/>
          <a:p>
            <a:r>
              <a:rPr lang="en-US" sz="1200" dirty="0" smtClean="0"/>
              <a:t>Database</a:t>
            </a:r>
            <a:endParaRPr lang="en-US" sz="1200" dirty="0"/>
          </a:p>
        </p:txBody>
      </p:sp>
      <p:cxnSp>
        <p:nvCxnSpPr>
          <p:cNvPr id="60" name="Straight Connector 59"/>
          <p:cNvCxnSpPr/>
          <p:nvPr/>
        </p:nvCxnSpPr>
        <p:spPr>
          <a:xfrm>
            <a:off x="10347652" y="1841500"/>
            <a:ext cx="1593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0347652" y="1201783"/>
            <a:ext cx="1593669" cy="1306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900621" y="1114522"/>
            <a:ext cx="1140056" cy="307777"/>
          </a:xfrm>
          <a:prstGeom prst="rect">
            <a:avLst/>
          </a:prstGeom>
        </p:spPr>
        <p:txBody>
          <a:bodyPr wrap="none">
            <a:spAutoFit/>
          </a:bodyPr>
          <a:lstStyle/>
          <a:p>
            <a:r>
              <a:rPr lang="en-US" sz="1400" dirty="0"/>
              <a:t>Student info</a:t>
            </a:r>
          </a:p>
        </p:txBody>
      </p:sp>
      <p:cxnSp>
        <p:nvCxnSpPr>
          <p:cNvPr id="70" name="Straight Connector 69"/>
          <p:cNvCxnSpPr>
            <a:stCxn id="2" idx="0"/>
          </p:cNvCxnSpPr>
          <p:nvPr/>
        </p:nvCxnSpPr>
        <p:spPr>
          <a:xfrm flipV="1">
            <a:off x="1879600" y="535577"/>
            <a:ext cx="0" cy="1305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79600" y="535577"/>
            <a:ext cx="7359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3" idx="0"/>
          </p:cNvCxnSpPr>
          <p:nvPr/>
        </p:nvCxnSpPr>
        <p:spPr>
          <a:xfrm>
            <a:off x="9239250" y="535577"/>
            <a:ext cx="0" cy="3930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940129" y="3126601"/>
            <a:ext cx="1479892" cy="276999"/>
          </a:xfrm>
          <a:prstGeom prst="rect">
            <a:avLst/>
          </a:prstGeom>
        </p:spPr>
        <p:txBody>
          <a:bodyPr wrap="none">
            <a:spAutoFit/>
          </a:bodyPr>
          <a:lstStyle/>
          <a:p>
            <a:r>
              <a:rPr lang="en-US" sz="1200" dirty="0"/>
              <a:t>Add/Update/Delete</a:t>
            </a:r>
          </a:p>
        </p:txBody>
      </p:sp>
      <p:sp>
        <p:nvSpPr>
          <p:cNvPr id="4" name="TextBox 3"/>
          <p:cNvSpPr txBox="1"/>
          <p:nvPr/>
        </p:nvSpPr>
        <p:spPr>
          <a:xfrm>
            <a:off x="184232" y="328424"/>
            <a:ext cx="1632247" cy="369332"/>
          </a:xfrm>
          <a:prstGeom prst="rect">
            <a:avLst/>
          </a:prstGeom>
          <a:noFill/>
        </p:spPr>
        <p:txBody>
          <a:bodyPr wrap="square" rtlCol="0">
            <a:spAutoFit/>
          </a:bodyPr>
          <a:lstStyle/>
          <a:p>
            <a:r>
              <a:rPr lang="en-US" b="1" dirty="0" smtClean="0">
                <a:latin typeface="+mj-lt"/>
              </a:rPr>
              <a:t>Level 1 DFD</a:t>
            </a:r>
            <a:endParaRPr lang="en-US" b="1" dirty="0">
              <a:latin typeface="+mj-lt"/>
            </a:endParaRPr>
          </a:p>
        </p:txBody>
      </p:sp>
    </p:spTree>
    <p:extLst>
      <p:ext uri="{BB962C8B-B14F-4D97-AF65-F5344CB8AC3E}">
        <p14:creationId xmlns:p14="http://schemas.microsoft.com/office/powerpoint/2010/main" val="302562671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592180" y="586233"/>
            <a:ext cx="7329487" cy="6010275"/>
          </a:xfrm>
          <a:prstGeom prst="rect">
            <a:avLst/>
          </a:prstGeom>
        </p:spPr>
      </p:pic>
      <p:sp>
        <p:nvSpPr>
          <p:cNvPr id="5" name="TextBox 4"/>
          <p:cNvSpPr txBox="1"/>
          <p:nvPr/>
        </p:nvSpPr>
        <p:spPr>
          <a:xfrm>
            <a:off x="5051966" y="24585"/>
            <a:ext cx="2715230" cy="369332"/>
          </a:xfrm>
          <a:prstGeom prst="rect">
            <a:avLst/>
          </a:prstGeom>
          <a:noFill/>
        </p:spPr>
        <p:txBody>
          <a:bodyPr wrap="none" rtlCol="0">
            <a:spAutoFit/>
          </a:bodyPr>
          <a:lstStyle/>
          <a:p>
            <a:r>
              <a:rPr lang="en-US" b="1" dirty="0" smtClean="0"/>
              <a:t>Low Level Architecture</a:t>
            </a:r>
            <a:endParaRPr lang="en-US" b="1" dirty="0"/>
          </a:p>
        </p:txBody>
      </p:sp>
      <p:grpSp>
        <p:nvGrpSpPr>
          <p:cNvPr id="6" name="Group 18">
            <a:extLst>
              <a:ext uri="{FF2B5EF4-FFF2-40B4-BE49-F238E27FC236}">
                <a16:creationId xmlns="" xmlns:a16="http://schemas.microsoft.com/office/drawing/2014/main" id="{6C025F60-A8C7-4035-ADD2-49CFE4A7B8F4}"/>
              </a:ext>
            </a:extLst>
          </p:cNvPr>
          <p:cNvGrpSpPr/>
          <p:nvPr/>
        </p:nvGrpSpPr>
        <p:grpSpPr>
          <a:xfrm>
            <a:off x="5857040" y="393917"/>
            <a:ext cx="1105082" cy="49508"/>
            <a:chOff x="4031940" y="0"/>
            <a:chExt cx="1080120" cy="116632"/>
          </a:xfrm>
        </p:grpSpPr>
        <p:sp>
          <p:nvSpPr>
            <p:cNvPr id="7"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99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USER\Downloads\connec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793995" y="2499519"/>
            <a:ext cx="990601" cy="99060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USER\Downloads\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74" y="1919288"/>
            <a:ext cx="2151064" cy="21510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USER\Downloads\load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999" y="3359151"/>
            <a:ext cx="1492249" cy="149224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USER\Downloads\mobile-pho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999" y="1412875"/>
            <a:ext cx="1258888" cy="12588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Downloads\server (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7880" y="1825623"/>
            <a:ext cx="2279652" cy="227965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6629400" y="2042319"/>
            <a:ext cx="21717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629400" y="2298700"/>
            <a:ext cx="2171700" cy="381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6629400" y="3606800"/>
            <a:ext cx="1514474" cy="50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6629400" y="3359151"/>
            <a:ext cx="151447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1638300" y="1919288"/>
            <a:ext cx="1155695" cy="10461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1028" idx="0"/>
          </p:cNvCxnSpPr>
          <p:nvPr/>
        </p:nvCxnSpPr>
        <p:spPr>
          <a:xfrm flipV="1">
            <a:off x="2032000" y="2994819"/>
            <a:ext cx="761995" cy="95488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3" name="Straight Arrow Connector 1032"/>
          <p:cNvCxnSpPr/>
          <p:nvPr/>
        </p:nvCxnSpPr>
        <p:spPr>
          <a:xfrm flipV="1">
            <a:off x="3784596" y="2042319"/>
            <a:ext cx="1155704" cy="4571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5" name="Straight Arrow Connector 1034"/>
          <p:cNvCxnSpPr/>
          <p:nvPr/>
        </p:nvCxnSpPr>
        <p:spPr>
          <a:xfrm flipH="1">
            <a:off x="3784596" y="2270918"/>
            <a:ext cx="1155704" cy="400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7" name="Straight Arrow Connector 1036"/>
          <p:cNvCxnSpPr>
            <a:stCxn id="1028" idx="2"/>
          </p:cNvCxnSpPr>
          <p:nvPr/>
        </p:nvCxnSpPr>
        <p:spPr>
          <a:xfrm>
            <a:off x="3784596" y="2994819"/>
            <a:ext cx="115570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39" name="Straight Arrow Connector 1038"/>
          <p:cNvCxnSpPr/>
          <p:nvPr/>
        </p:nvCxnSpPr>
        <p:spPr>
          <a:xfrm flipH="1">
            <a:off x="3784596" y="2794000"/>
            <a:ext cx="1155704"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41" name="Straight Arrow Connector 1040"/>
          <p:cNvCxnSpPr/>
          <p:nvPr/>
        </p:nvCxnSpPr>
        <p:spPr>
          <a:xfrm>
            <a:off x="3784596" y="3359151"/>
            <a:ext cx="1155704" cy="1309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043" name="Straight Arrow Connector 1042"/>
          <p:cNvCxnSpPr/>
          <p:nvPr/>
        </p:nvCxnSpPr>
        <p:spPr>
          <a:xfrm flipH="1" flipV="1">
            <a:off x="3657600" y="3472259"/>
            <a:ext cx="1282700" cy="18534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44" name="TextBox 1043"/>
          <p:cNvSpPr txBox="1"/>
          <p:nvPr/>
        </p:nvSpPr>
        <p:spPr>
          <a:xfrm>
            <a:off x="877157" y="4718566"/>
            <a:ext cx="774571" cy="369332"/>
          </a:xfrm>
          <a:prstGeom prst="rect">
            <a:avLst/>
          </a:prstGeom>
          <a:noFill/>
        </p:spPr>
        <p:txBody>
          <a:bodyPr wrap="none" rtlCol="0">
            <a:spAutoFit/>
          </a:bodyPr>
          <a:lstStyle/>
          <a:p>
            <a:r>
              <a:rPr lang="en-US" dirty="0" smtClean="0"/>
              <a:t>Client</a:t>
            </a:r>
            <a:endParaRPr lang="en-US" dirty="0"/>
          </a:p>
        </p:txBody>
      </p:sp>
      <p:sp>
        <p:nvSpPr>
          <p:cNvPr id="1045" name="TextBox 1044"/>
          <p:cNvSpPr txBox="1"/>
          <p:nvPr/>
        </p:nvSpPr>
        <p:spPr>
          <a:xfrm>
            <a:off x="5308600" y="4533900"/>
            <a:ext cx="864339" cy="369332"/>
          </a:xfrm>
          <a:prstGeom prst="rect">
            <a:avLst/>
          </a:prstGeom>
          <a:noFill/>
        </p:spPr>
        <p:txBody>
          <a:bodyPr wrap="none" rtlCol="0">
            <a:spAutoFit/>
          </a:bodyPr>
          <a:lstStyle/>
          <a:p>
            <a:r>
              <a:rPr lang="en-US" dirty="0" smtClean="0"/>
              <a:t>Server</a:t>
            </a:r>
            <a:endParaRPr lang="en-US" dirty="0"/>
          </a:p>
        </p:txBody>
      </p:sp>
      <p:sp>
        <p:nvSpPr>
          <p:cNvPr id="1046" name="TextBox 1045"/>
          <p:cNvSpPr txBox="1"/>
          <p:nvPr/>
        </p:nvSpPr>
        <p:spPr>
          <a:xfrm>
            <a:off x="8533606" y="4533900"/>
            <a:ext cx="2082621" cy="369332"/>
          </a:xfrm>
          <a:prstGeom prst="rect">
            <a:avLst/>
          </a:prstGeom>
          <a:noFill/>
        </p:spPr>
        <p:txBody>
          <a:bodyPr wrap="none" rtlCol="0">
            <a:spAutoFit/>
          </a:bodyPr>
          <a:lstStyle/>
          <a:p>
            <a:r>
              <a:rPr lang="en-US" dirty="0" smtClean="0"/>
              <a:t>Databases Cluster</a:t>
            </a:r>
            <a:endParaRPr lang="en-US" dirty="0"/>
          </a:p>
        </p:txBody>
      </p:sp>
      <p:sp>
        <p:nvSpPr>
          <p:cNvPr id="1047" name="TextBox 1046"/>
          <p:cNvSpPr txBox="1"/>
          <p:nvPr/>
        </p:nvSpPr>
        <p:spPr>
          <a:xfrm>
            <a:off x="4637880" y="381000"/>
            <a:ext cx="2766527" cy="369332"/>
          </a:xfrm>
          <a:prstGeom prst="rect">
            <a:avLst/>
          </a:prstGeom>
          <a:noFill/>
        </p:spPr>
        <p:txBody>
          <a:bodyPr wrap="none" rtlCol="0">
            <a:spAutoFit/>
          </a:bodyPr>
          <a:lstStyle/>
          <a:p>
            <a:r>
              <a:rPr lang="en-US" b="1" dirty="0" smtClean="0"/>
              <a:t>High Level Architecture</a:t>
            </a:r>
            <a:endParaRPr lang="en-US" b="1" dirty="0"/>
          </a:p>
        </p:txBody>
      </p:sp>
      <p:grpSp>
        <p:nvGrpSpPr>
          <p:cNvPr id="23" name="Group 18">
            <a:extLst>
              <a:ext uri="{FF2B5EF4-FFF2-40B4-BE49-F238E27FC236}">
                <a16:creationId xmlns="" xmlns:a16="http://schemas.microsoft.com/office/drawing/2014/main" id="{6C025F60-A8C7-4035-ADD2-49CFE4A7B8F4}"/>
              </a:ext>
            </a:extLst>
          </p:cNvPr>
          <p:cNvGrpSpPr/>
          <p:nvPr/>
        </p:nvGrpSpPr>
        <p:grpSpPr>
          <a:xfrm>
            <a:off x="5346916" y="859870"/>
            <a:ext cx="1348454" cy="45719"/>
            <a:chOff x="4031940" y="0"/>
            <a:chExt cx="1080120" cy="116632"/>
          </a:xfrm>
        </p:grpSpPr>
        <p:sp>
          <p:nvSpPr>
            <p:cNvPr id="24"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382929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51999675"/>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tblGrid>
              <a:tr h="3429000">
                <a:tc>
                  <a:txBody>
                    <a:bodyPr/>
                    <a:lstStyle/>
                    <a:p>
                      <a:endParaRPr lang="en-US" dirty="0"/>
                    </a:p>
                  </a:txBody>
                  <a:tcPr/>
                </a:tc>
              </a:tr>
              <a:tr h="3429000">
                <a:tc>
                  <a:txBody>
                    <a:bodyPr/>
                    <a:lstStyle/>
                    <a:p>
                      <a:endParaRPr lang="en-US" dirty="0"/>
                    </a:p>
                  </a:txBody>
                  <a:tcPr>
                    <a:solidFill>
                      <a:schemeClr val="tx2">
                        <a:lumMod val="50000"/>
                      </a:schemeClr>
                    </a:solidFill>
                  </a:tcPr>
                </a:tc>
              </a:tr>
            </a:tbl>
          </a:graphicData>
        </a:graphic>
      </p:graphicFrame>
      <p:sp>
        <p:nvSpPr>
          <p:cNvPr id="8" name="Oval 7"/>
          <p:cNvSpPr/>
          <p:nvPr/>
        </p:nvSpPr>
        <p:spPr>
          <a:xfrm>
            <a:off x="3153398" y="940037"/>
            <a:ext cx="5794049" cy="5281301"/>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1" name="TextBox 10"/>
          <p:cNvSpPr txBox="1"/>
          <p:nvPr/>
        </p:nvSpPr>
        <p:spPr>
          <a:xfrm>
            <a:off x="1944167" y="1160299"/>
            <a:ext cx="8212509" cy="646331"/>
          </a:xfrm>
          <a:prstGeom prst="rect">
            <a:avLst/>
          </a:prstGeom>
          <a:noFill/>
        </p:spPr>
        <p:txBody>
          <a:bodyPr wrap="square" rtlCol="0">
            <a:spAutoFit/>
          </a:bodyPr>
          <a:lstStyle/>
          <a:p>
            <a:pPr algn="ctr"/>
            <a:r>
              <a:rPr lang="en-US" sz="3600" b="1" dirty="0" smtClean="0">
                <a:solidFill>
                  <a:schemeClr val="tx2">
                    <a:lumMod val="75000"/>
                  </a:schemeClr>
                </a:solidFill>
                <a:latin typeface="Microsoft YaHei" panose="020B0503020204020204" pitchFamily="34" charset="-122"/>
                <a:ea typeface="Microsoft YaHei" panose="020B0503020204020204" pitchFamily="34" charset="-122"/>
              </a:rPr>
              <a:t>Development Of The Software</a:t>
            </a:r>
            <a:endParaRPr lang="en-US" sz="3600" b="1" dirty="0">
              <a:solidFill>
                <a:schemeClr val="tx2">
                  <a:lumMod val="75000"/>
                </a:schemeClr>
              </a:solidFill>
              <a:latin typeface="Microsoft YaHei" panose="020B0503020204020204" pitchFamily="34" charset="-122"/>
              <a:ea typeface="Microsoft YaHei" panose="020B0503020204020204" pitchFamily="34" charset="-122"/>
            </a:endParaRPr>
          </a:p>
        </p:txBody>
      </p:sp>
      <p:sp>
        <p:nvSpPr>
          <p:cNvPr id="12" name="TextBox 11"/>
          <p:cNvSpPr txBox="1"/>
          <p:nvPr/>
        </p:nvSpPr>
        <p:spPr>
          <a:xfrm>
            <a:off x="4477995" y="3319077"/>
            <a:ext cx="3631963" cy="523220"/>
          </a:xfrm>
          <a:prstGeom prst="rect">
            <a:avLst/>
          </a:prstGeom>
          <a:noFill/>
          <a:ln>
            <a:solidFill>
              <a:schemeClr val="accent3"/>
            </a:solidFill>
          </a:ln>
        </p:spPr>
        <p:txBody>
          <a:bodyPr wrap="square" rtlCol="0">
            <a:spAutoFit/>
          </a:bodyPr>
          <a:lstStyle/>
          <a:p>
            <a:r>
              <a:rPr lang="en-US" sz="2800" b="1" dirty="0" smtClean="0">
                <a:ln w="0"/>
                <a:effectLst>
                  <a:outerShdw blurRad="38100" dist="19050" dir="2700000" algn="tl" rotWithShape="0">
                    <a:schemeClr val="dk1">
                      <a:alpha val="40000"/>
                    </a:schemeClr>
                  </a:outerShdw>
                </a:effectLst>
                <a:latin typeface="+mj-lt"/>
              </a:rPr>
              <a:t>Some Screenshots</a:t>
            </a:r>
            <a:endParaRPr lang="en-US" sz="2800" b="1" dirty="0">
              <a:ln w="0"/>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656892462"/>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35806688"/>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tblGrid>
              <a:tr h="3429000">
                <a:tc>
                  <a:txBody>
                    <a:bodyPr/>
                    <a:lstStyle/>
                    <a:p>
                      <a:endParaRPr lang="en-US" dirty="0"/>
                    </a:p>
                  </a:txBody>
                  <a:tcPr/>
                </a:tc>
              </a:tr>
              <a:tr h="3429000">
                <a:tc>
                  <a:txBody>
                    <a:bodyPr/>
                    <a:lstStyle/>
                    <a:p>
                      <a:endParaRPr lang="en-US" dirty="0"/>
                    </a:p>
                  </a:txBody>
                  <a:tcPr/>
                </a:tc>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065" y="-1"/>
            <a:ext cx="8260935" cy="33670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064" y="3503776"/>
            <a:ext cx="8260935" cy="3354224"/>
          </a:xfrm>
          <a:prstGeom prst="rect">
            <a:avLst/>
          </a:prstGeom>
        </p:spPr>
      </p:pic>
      <p:sp>
        <p:nvSpPr>
          <p:cNvPr id="6" name="TextBox 5"/>
          <p:cNvSpPr txBox="1"/>
          <p:nvPr/>
        </p:nvSpPr>
        <p:spPr>
          <a:xfrm>
            <a:off x="940036" y="1483465"/>
            <a:ext cx="1582484" cy="400110"/>
          </a:xfrm>
          <a:prstGeom prst="rect">
            <a:avLst/>
          </a:prstGeom>
          <a:noFill/>
        </p:spPr>
        <p:txBody>
          <a:bodyPr wrap="none" rtlCol="0">
            <a:spAutoFit/>
          </a:bodyPr>
          <a:lstStyle/>
          <a:p>
            <a:r>
              <a:rPr lang="en-US" sz="2000" b="1" dirty="0" smtClean="0">
                <a:solidFill>
                  <a:schemeClr val="bg1"/>
                </a:solidFill>
              </a:rPr>
              <a:t>Home Page</a:t>
            </a:r>
            <a:endParaRPr lang="en-US" sz="2000" b="1" dirty="0">
              <a:solidFill>
                <a:schemeClr val="bg1"/>
              </a:solidFill>
            </a:endParaRPr>
          </a:p>
        </p:txBody>
      </p:sp>
      <p:sp>
        <p:nvSpPr>
          <p:cNvPr id="7" name="TextBox 6"/>
          <p:cNvSpPr txBox="1"/>
          <p:nvPr/>
        </p:nvSpPr>
        <p:spPr>
          <a:xfrm>
            <a:off x="553166" y="4895375"/>
            <a:ext cx="2230291" cy="400110"/>
          </a:xfrm>
          <a:prstGeom prst="rect">
            <a:avLst/>
          </a:prstGeom>
          <a:noFill/>
        </p:spPr>
        <p:txBody>
          <a:bodyPr wrap="none" rtlCol="0">
            <a:spAutoFit/>
          </a:bodyPr>
          <a:lstStyle/>
          <a:p>
            <a:r>
              <a:rPr lang="en-US" sz="2000" b="1" dirty="0" smtClean="0"/>
              <a:t>Teacher’s Profile</a:t>
            </a:r>
            <a:endParaRPr lang="en-US" sz="2000" b="1" dirty="0"/>
          </a:p>
        </p:txBody>
      </p:sp>
    </p:spTree>
    <p:extLst>
      <p:ext uri="{BB962C8B-B14F-4D97-AF65-F5344CB8AC3E}">
        <p14:creationId xmlns:p14="http://schemas.microsoft.com/office/powerpoint/2010/main" val="40076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barn(inVertical)">
                                      <p:cBhvr>
                                        <p:cTn id="20" dur="500"/>
                                        <p:tgtEl>
                                          <p:spTgt spid="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E2E47C49-1B6F-4F15-A110-E5832381D6E7}"/>
              </a:ext>
            </a:extLst>
          </p:cNvPr>
          <p:cNvSpPr txBox="1"/>
          <p:nvPr/>
        </p:nvSpPr>
        <p:spPr>
          <a:xfrm flipH="1">
            <a:off x="7137400" y="2604635"/>
            <a:ext cx="4876800" cy="1077218"/>
          </a:xfrm>
          <a:prstGeom prst="rect">
            <a:avLst/>
          </a:prstGeom>
          <a:noFill/>
        </p:spPr>
        <p:txBody>
          <a:bodyPr wrap="square" rtlCol="0">
            <a:spAutoFit/>
          </a:bodyPr>
          <a:lstStyle/>
          <a:p>
            <a:pPr algn="r"/>
            <a:endParaRPr lang="en-US" altLang="ko-KR" sz="3600" b="1" dirty="0" smtClean="0">
              <a:solidFill>
                <a:schemeClr val="accent5"/>
              </a:solidFill>
              <a:latin typeface="+mj-lt"/>
              <a:cs typeface="Arial" pitchFamily="34" charset="0"/>
            </a:endParaRPr>
          </a:p>
          <a:p>
            <a:pPr algn="ctr"/>
            <a:r>
              <a:rPr lang="en-US" altLang="ko-KR" sz="2800" b="1" dirty="0" smtClean="0">
                <a:solidFill>
                  <a:schemeClr val="tx1">
                    <a:lumMod val="75000"/>
                    <a:lumOff val="25000"/>
                  </a:schemeClr>
                </a:solidFill>
                <a:latin typeface="+mj-lt"/>
                <a:cs typeface="Arial" pitchFamily="34" charset="0"/>
              </a:rPr>
              <a:t>Let’s introduce our team</a:t>
            </a:r>
            <a:endParaRPr lang="en-US" altLang="ko-KR" sz="2800" b="1" dirty="0">
              <a:solidFill>
                <a:schemeClr val="tx1">
                  <a:lumMod val="75000"/>
                  <a:lumOff val="25000"/>
                </a:schemeClr>
              </a:solidFill>
              <a:latin typeface="+mj-lt"/>
              <a:cs typeface="Arial" pitchFamily="34" charset="0"/>
            </a:endParaRPr>
          </a:p>
        </p:txBody>
      </p:sp>
      <p:sp>
        <p:nvSpPr>
          <p:cNvPr id="13" name="TextBox 12">
            <a:extLst>
              <a:ext uri="{FF2B5EF4-FFF2-40B4-BE49-F238E27FC236}">
                <a16:creationId xmlns="" xmlns:a16="http://schemas.microsoft.com/office/drawing/2014/main" id="{AB2D3978-C53B-4B2C-B33D-E052C598B4D9}"/>
              </a:ext>
            </a:extLst>
          </p:cNvPr>
          <p:cNvSpPr txBox="1"/>
          <p:nvPr/>
        </p:nvSpPr>
        <p:spPr>
          <a:xfrm>
            <a:off x="6172200" y="4209059"/>
            <a:ext cx="5842000" cy="1384995"/>
          </a:xfrm>
          <a:prstGeom prst="rect">
            <a:avLst/>
          </a:prstGeom>
          <a:noFill/>
        </p:spPr>
        <p:txBody>
          <a:bodyPr wrap="square" rtlCol="0">
            <a:spAutoFit/>
          </a:bodyPr>
          <a:lstStyle/>
          <a:p>
            <a:pPr algn="r"/>
            <a:r>
              <a:rPr lang="en-US" altLang="ko-KR" sz="2000" dirty="0" err="1" smtClean="0">
                <a:solidFill>
                  <a:schemeClr val="tx1">
                    <a:lumMod val="75000"/>
                    <a:lumOff val="25000"/>
                  </a:schemeClr>
                </a:solidFill>
                <a:latin typeface="Arial Black" pitchFamily="34" charset="0"/>
                <a:cs typeface="Arial" pitchFamily="34" charset="0"/>
              </a:rPr>
              <a:t>Safwan</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Ishrak</a:t>
            </a:r>
            <a:r>
              <a:rPr lang="en-US" altLang="ko-KR" sz="2000" dirty="0" smtClean="0">
                <a:solidFill>
                  <a:schemeClr val="tx1">
                    <a:lumMod val="75000"/>
                    <a:lumOff val="25000"/>
                  </a:schemeClr>
                </a:solidFill>
                <a:latin typeface="Arial Black" pitchFamily="34" charset="0"/>
                <a:cs typeface="Arial" pitchFamily="34" charset="0"/>
              </a:rPr>
              <a:t> (ASH2001029M)</a:t>
            </a:r>
          </a:p>
          <a:p>
            <a:pPr algn="r"/>
            <a:endParaRPr lang="en-US" altLang="ko-KR" sz="1100" dirty="0" smtClean="0">
              <a:solidFill>
                <a:schemeClr val="tx1">
                  <a:lumMod val="75000"/>
                  <a:lumOff val="25000"/>
                </a:schemeClr>
              </a:solidFill>
              <a:latin typeface="Arial Black" pitchFamily="34" charset="0"/>
              <a:cs typeface="Arial" pitchFamily="34" charset="0"/>
            </a:endParaRPr>
          </a:p>
          <a:p>
            <a:pPr algn="r"/>
            <a:endParaRPr lang="en-US" altLang="ko-KR" sz="100" dirty="0" smtClean="0">
              <a:solidFill>
                <a:schemeClr val="tx1">
                  <a:lumMod val="75000"/>
                  <a:lumOff val="25000"/>
                </a:schemeClr>
              </a:solidFill>
              <a:latin typeface="Arial Black" pitchFamily="34" charset="0"/>
              <a:cs typeface="Arial" pitchFamily="34" charset="0"/>
            </a:endParaRPr>
          </a:p>
          <a:p>
            <a:pPr algn="r"/>
            <a:r>
              <a:rPr lang="en-US" altLang="ko-KR" sz="2000" dirty="0" smtClean="0">
                <a:solidFill>
                  <a:schemeClr val="tx1">
                    <a:lumMod val="75000"/>
                    <a:lumOff val="25000"/>
                  </a:schemeClr>
                </a:solidFill>
                <a:latin typeface="Arial Black" pitchFamily="34" charset="0"/>
                <a:cs typeface="Arial" pitchFamily="34" charset="0"/>
              </a:rPr>
              <a:t>Md. </a:t>
            </a:r>
            <a:r>
              <a:rPr lang="en-US" altLang="ko-KR" sz="2000" dirty="0" err="1" smtClean="0">
                <a:solidFill>
                  <a:schemeClr val="tx1">
                    <a:lumMod val="75000"/>
                    <a:lumOff val="25000"/>
                  </a:schemeClr>
                </a:solidFill>
                <a:latin typeface="Arial Black" pitchFamily="34" charset="0"/>
                <a:cs typeface="Arial" pitchFamily="34" charset="0"/>
              </a:rPr>
              <a:t>Kutub</a:t>
            </a:r>
            <a:r>
              <a:rPr lang="en-US" altLang="ko-KR" sz="2000" dirty="0" smtClean="0">
                <a:solidFill>
                  <a:schemeClr val="tx1">
                    <a:lumMod val="75000"/>
                    <a:lumOff val="25000"/>
                  </a:schemeClr>
                </a:solidFill>
                <a:latin typeface="Arial Black" pitchFamily="34" charset="0"/>
                <a:cs typeface="Arial" pitchFamily="34" charset="0"/>
              </a:rPr>
              <a:t> Uddin </a:t>
            </a:r>
            <a:r>
              <a:rPr lang="en-US" altLang="ko-KR" sz="2000" dirty="0" err="1" smtClean="0">
                <a:solidFill>
                  <a:schemeClr val="tx1">
                    <a:lumMod val="75000"/>
                    <a:lumOff val="25000"/>
                  </a:schemeClr>
                </a:solidFill>
                <a:latin typeface="Arial Black" pitchFamily="34" charset="0"/>
                <a:cs typeface="Arial" pitchFamily="34" charset="0"/>
              </a:rPr>
              <a:t>Abir</a:t>
            </a:r>
            <a:r>
              <a:rPr lang="en-US" altLang="ko-KR" sz="2000" dirty="0" smtClean="0">
                <a:solidFill>
                  <a:schemeClr val="tx1">
                    <a:lumMod val="75000"/>
                    <a:lumOff val="25000"/>
                  </a:schemeClr>
                </a:solidFill>
                <a:latin typeface="Arial Black" pitchFamily="34" charset="0"/>
                <a:cs typeface="Arial" pitchFamily="34" charset="0"/>
              </a:rPr>
              <a:t> (MUH2001009M)</a:t>
            </a:r>
          </a:p>
          <a:p>
            <a:pPr algn="r"/>
            <a:endParaRPr lang="en-US" altLang="ko-KR" sz="1000" dirty="0" smtClean="0">
              <a:solidFill>
                <a:schemeClr val="tx1">
                  <a:lumMod val="75000"/>
                  <a:lumOff val="25000"/>
                </a:schemeClr>
              </a:solidFill>
              <a:latin typeface="Arial Black" pitchFamily="34" charset="0"/>
              <a:cs typeface="Arial" pitchFamily="34" charset="0"/>
            </a:endParaRPr>
          </a:p>
          <a:p>
            <a:pPr algn="r"/>
            <a:r>
              <a:rPr lang="en-US" altLang="ko-KR" sz="2000" dirty="0" smtClean="0">
                <a:solidFill>
                  <a:schemeClr val="tx1">
                    <a:lumMod val="75000"/>
                    <a:lumOff val="25000"/>
                  </a:schemeClr>
                </a:solidFill>
                <a:latin typeface="Arial Black" pitchFamily="34" charset="0"/>
                <a:cs typeface="Arial" pitchFamily="34" charset="0"/>
              </a:rPr>
              <a:t>Farman </a:t>
            </a:r>
            <a:r>
              <a:rPr lang="en-US" altLang="ko-KR" sz="2000" dirty="0" err="1" smtClean="0">
                <a:solidFill>
                  <a:schemeClr val="tx1">
                    <a:lumMod val="75000"/>
                    <a:lumOff val="25000"/>
                  </a:schemeClr>
                </a:solidFill>
                <a:latin typeface="Arial Black" pitchFamily="34" charset="0"/>
                <a:cs typeface="Arial" pitchFamily="34" charset="0"/>
              </a:rPr>
              <a:t>Arefin</a:t>
            </a:r>
            <a:r>
              <a:rPr lang="en-US" altLang="ko-KR" sz="2000" dirty="0" smtClean="0">
                <a:solidFill>
                  <a:schemeClr val="tx1">
                    <a:lumMod val="75000"/>
                    <a:lumOff val="25000"/>
                  </a:schemeClr>
                </a:solidFill>
                <a:latin typeface="Arial Black" pitchFamily="34" charset="0"/>
                <a:cs typeface="Arial" pitchFamily="34" charset="0"/>
              </a:rPr>
              <a:t> </a:t>
            </a:r>
            <a:r>
              <a:rPr lang="en-US" altLang="ko-KR" sz="2000" dirty="0" err="1" smtClean="0">
                <a:solidFill>
                  <a:schemeClr val="tx1">
                    <a:lumMod val="75000"/>
                    <a:lumOff val="25000"/>
                  </a:schemeClr>
                </a:solidFill>
                <a:latin typeface="Arial Black" pitchFamily="34" charset="0"/>
                <a:cs typeface="Arial" pitchFamily="34" charset="0"/>
              </a:rPr>
              <a:t>Tamim</a:t>
            </a:r>
            <a:r>
              <a:rPr lang="en-US" altLang="ko-KR" sz="2000" dirty="0" smtClean="0">
                <a:solidFill>
                  <a:schemeClr val="tx1">
                    <a:lumMod val="75000"/>
                    <a:lumOff val="25000"/>
                  </a:schemeClr>
                </a:solidFill>
                <a:latin typeface="Arial Black" pitchFamily="34" charset="0"/>
                <a:cs typeface="Arial" pitchFamily="34" charset="0"/>
              </a:rPr>
              <a:t> (ASH2001043M)</a:t>
            </a:r>
            <a:endParaRPr lang="en-US" altLang="ko-KR" sz="2000" dirty="0">
              <a:solidFill>
                <a:schemeClr val="tx1">
                  <a:lumMod val="75000"/>
                  <a:lumOff val="25000"/>
                </a:schemeClr>
              </a:solidFill>
              <a:latin typeface="Arial Black" pitchFamily="34" charset="0"/>
              <a:cs typeface="Arial" pitchFamily="34" charset="0"/>
            </a:endParaRPr>
          </a:p>
        </p:txBody>
      </p:sp>
      <p:grpSp>
        <p:nvGrpSpPr>
          <p:cNvPr id="14" name="Group 18">
            <a:extLst>
              <a:ext uri="{FF2B5EF4-FFF2-40B4-BE49-F238E27FC236}">
                <a16:creationId xmlns="" xmlns:a16="http://schemas.microsoft.com/office/drawing/2014/main" id="{6C025F60-A8C7-4035-ADD2-49CFE4A7B8F4}"/>
              </a:ext>
            </a:extLst>
          </p:cNvPr>
          <p:cNvGrpSpPr/>
          <p:nvPr/>
        </p:nvGrpSpPr>
        <p:grpSpPr>
          <a:xfrm>
            <a:off x="6193384" y="1786195"/>
            <a:ext cx="1080120" cy="116632"/>
            <a:chOff x="4031940" y="0"/>
            <a:chExt cx="1080120" cy="116632"/>
          </a:xfrm>
        </p:grpSpPr>
        <p:sp>
          <p:nvSpPr>
            <p:cNvPr id="15"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TextBox 16">
            <a:extLst>
              <a:ext uri="{FF2B5EF4-FFF2-40B4-BE49-F238E27FC236}">
                <a16:creationId xmlns="" xmlns:a16="http://schemas.microsoft.com/office/drawing/2014/main" id="{C42F4C69-1CA8-4AD1-9B6E-5A5451CAC34E}"/>
              </a:ext>
            </a:extLst>
          </p:cNvPr>
          <p:cNvSpPr txBox="1"/>
          <p:nvPr/>
        </p:nvSpPr>
        <p:spPr>
          <a:xfrm>
            <a:off x="8427803" y="3744737"/>
            <a:ext cx="2900597" cy="338554"/>
          </a:xfrm>
          <a:prstGeom prst="rect">
            <a:avLst/>
          </a:prstGeom>
          <a:noFill/>
        </p:spPr>
        <p:txBody>
          <a:bodyPr wrap="square" rtlCol="0">
            <a:spAutoFit/>
          </a:bodyPr>
          <a:lstStyle/>
          <a:p>
            <a:pPr algn="ctr"/>
            <a:r>
              <a:rPr lang="en-US" altLang="ko-KR" sz="1600" b="1" dirty="0" smtClean="0">
                <a:solidFill>
                  <a:schemeClr val="accent5"/>
                </a:solidFill>
                <a:latin typeface="Arial Black" pitchFamily="34" charset="0"/>
                <a:cs typeface="Arial" pitchFamily="34" charset="0"/>
              </a:rPr>
              <a:t>Team members</a:t>
            </a:r>
            <a:r>
              <a:rPr lang="en-US" altLang="ko-KR" sz="1400" b="1" dirty="0" smtClean="0">
                <a:solidFill>
                  <a:schemeClr val="accent5"/>
                </a:solidFill>
                <a:cs typeface="Arial" pitchFamily="34" charset="0"/>
              </a:rPr>
              <a:t> </a:t>
            </a:r>
            <a:endParaRPr lang="ko-KR" altLang="en-US" sz="1400" b="1" dirty="0">
              <a:solidFill>
                <a:schemeClr val="accent5"/>
              </a:solidFill>
              <a:cs typeface="Arial" pitchFamily="34" charset="0"/>
            </a:endParaRPr>
          </a:p>
        </p:txBody>
      </p:sp>
      <p:sp>
        <p:nvSpPr>
          <p:cNvPr id="21" name="Rectangle 20">
            <a:extLst>
              <a:ext uri="{FF2B5EF4-FFF2-40B4-BE49-F238E27FC236}">
                <a16:creationId xmlns="" xmlns:a16="http://schemas.microsoft.com/office/drawing/2014/main" id="{1BDE6DA5-CC1D-4AA1-8A29-E2A9D7556F18}"/>
              </a:ext>
            </a:extLst>
          </p:cNvPr>
          <p:cNvSpPr/>
          <p:nvPr/>
        </p:nvSpPr>
        <p:spPr>
          <a:xfrm>
            <a:off x="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 xmlns:a16="http://schemas.microsoft.com/office/drawing/2014/main" id="{F1D8D9BA-FF74-4D0B-8EA1-326AB1553EF9}"/>
              </a:ext>
            </a:extLst>
          </p:cNvPr>
          <p:cNvSpPr/>
          <p:nvPr/>
        </p:nvSpPr>
        <p:spPr>
          <a:xfrm>
            <a:off x="4175449" y="5957999"/>
            <a:ext cx="2520000" cy="896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accent3"/>
              </a:solidFill>
            </a:endParaRPr>
          </a:p>
        </p:txBody>
      </p:sp>
      <p:sp>
        <p:nvSpPr>
          <p:cNvPr id="7" name="Rectangle 6"/>
          <p:cNvSpPr/>
          <p:nvPr/>
        </p:nvSpPr>
        <p:spPr>
          <a:xfrm>
            <a:off x="3255711" y="1138536"/>
            <a:ext cx="6096000" cy="584775"/>
          </a:xfrm>
          <a:prstGeom prst="rect">
            <a:avLst/>
          </a:prstGeom>
        </p:spPr>
        <p:txBody>
          <a:bodyPr>
            <a:spAutoFit/>
          </a:bodyPr>
          <a:lstStyle/>
          <a:p>
            <a:pPr algn="r"/>
            <a:r>
              <a:rPr lang="en-US" altLang="ko-KR" sz="3200" b="1" dirty="0" smtClean="0">
                <a:solidFill>
                  <a:schemeClr val="accent2"/>
                </a:solidFill>
                <a:latin typeface="+mj-lt"/>
                <a:cs typeface="Arial" pitchFamily="34" charset="0"/>
              </a:rPr>
              <a:t>Online Education Website</a:t>
            </a:r>
            <a:endParaRPr lang="en-US" altLang="ko-KR" sz="3200" b="1" dirty="0">
              <a:solidFill>
                <a:schemeClr val="accent2"/>
              </a:solidFill>
              <a:latin typeface="+mj-lt"/>
              <a:cs typeface="Arial" pitchFamily="34" charset="0"/>
            </a:endParaRPr>
          </a:p>
        </p:txBody>
      </p:sp>
      <p:sp>
        <p:nvSpPr>
          <p:cNvPr id="8" name="Rectangle 7"/>
          <p:cNvSpPr/>
          <p:nvPr/>
        </p:nvSpPr>
        <p:spPr>
          <a:xfrm>
            <a:off x="1217291" y="3221517"/>
            <a:ext cx="2460930" cy="523220"/>
          </a:xfrm>
          <a:prstGeom prst="rect">
            <a:avLst/>
          </a:prstGeom>
        </p:spPr>
        <p:txBody>
          <a:bodyPr wrap="none">
            <a:spAutoFit/>
          </a:bodyPr>
          <a:lstStyle/>
          <a:p>
            <a:pPr algn="r"/>
            <a:r>
              <a:rPr lang="en-US" altLang="ko-KR" sz="2800" b="1" dirty="0" smtClean="0">
                <a:solidFill>
                  <a:schemeClr val="accent1"/>
                </a:solidFill>
                <a:cs typeface="Arial" pitchFamily="34" charset="0"/>
              </a:rPr>
              <a:t>Group No: 18</a:t>
            </a:r>
            <a:endParaRPr lang="en-US" altLang="ko-KR" sz="2800" b="1" dirty="0">
              <a:solidFill>
                <a:schemeClr val="accent1"/>
              </a:solidFill>
              <a:cs typeface="Arial" pitchFamily="34" charset="0"/>
            </a:endParaRPr>
          </a:p>
        </p:txBody>
      </p:sp>
    </p:spTree>
    <p:extLst>
      <p:ext uri="{BB962C8B-B14F-4D97-AF65-F5344CB8AC3E}">
        <p14:creationId xmlns:p14="http://schemas.microsoft.com/office/powerpoint/2010/main" val="2111997620"/>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185530"/>
              </p:ext>
            </p:extLst>
          </p:nvPr>
        </p:nvGraphicFramePr>
        <p:xfrm>
          <a:off x="0" y="0"/>
          <a:ext cx="12192000" cy="6858000"/>
        </p:xfrm>
        <a:graphic>
          <a:graphicData uri="http://schemas.openxmlformats.org/drawingml/2006/table">
            <a:tbl>
              <a:tblPr firstRow="1" bandRow="1">
                <a:tableStyleId>{5C22544A-7EE6-4342-B048-85BDC9FD1C3A}</a:tableStyleId>
              </a:tblPr>
              <a:tblGrid>
                <a:gridCol w="12192000"/>
              </a:tblGrid>
              <a:tr h="3429000">
                <a:tc>
                  <a:txBody>
                    <a:bodyPr/>
                    <a:lstStyle/>
                    <a:p>
                      <a:endParaRPr lang="en-US" dirty="0"/>
                    </a:p>
                  </a:txBody>
                  <a:tcPr/>
                </a:tc>
              </a:tr>
              <a:tr h="3429000">
                <a:tc>
                  <a:txBody>
                    <a:bodyPr/>
                    <a:lstStyle/>
                    <a:p>
                      <a:endParaRPr lang="en-US" dirty="0"/>
                    </a:p>
                  </a:txBody>
                  <a:tcPr/>
                </a:tc>
              </a:tr>
            </a:tbl>
          </a:graphicData>
        </a:graphic>
      </p:graphicFrame>
      <p:sp>
        <p:nvSpPr>
          <p:cNvPr id="6" name="TextBox 5"/>
          <p:cNvSpPr txBox="1"/>
          <p:nvPr/>
        </p:nvSpPr>
        <p:spPr>
          <a:xfrm>
            <a:off x="272491" y="1326140"/>
            <a:ext cx="2210990" cy="400110"/>
          </a:xfrm>
          <a:prstGeom prst="rect">
            <a:avLst/>
          </a:prstGeom>
          <a:noFill/>
        </p:spPr>
        <p:txBody>
          <a:bodyPr wrap="none" rtlCol="0">
            <a:spAutoFit/>
          </a:bodyPr>
          <a:lstStyle/>
          <a:p>
            <a:r>
              <a:rPr lang="en-US" sz="2000" b="1" dirty="0" smtClean="0">
                <a:solidFill>
                  <a:schemeClr val="bg1"/>
                </a:solidFill>
              </a:rPr>
              <a:t>Student’s Profile</a:t>
            </a:r>
            <a:endParaRPr lang="en-US" sz="2000" b="1" dirty="0">
              <a:solidFill>
                <a:schemeClr val="bg1"/>
              </a:solidFill>
            </a:endParaRPr>
          </a:p>
        </p:txBody>
      </p:sp>
      <p:sp>
        <p:nvSpPr>
          <p:cNvPr id="7" name="TextBox 6"/>
          <p:cNvSpPr txBox="1"/>
          <p:nvPr/>
        </p:nvSpPr>
        <p:spPr>
          <a:xfrm>
            <a:off x="180382" y="4865561"/>
            <a:ext cx="2395207" cy="400110"/>
          </a:xfrm>
          <a:prstGeom prst="rect">
            <a:avLst/>
          </a:prstGeom>
          <a:noFill/>
        </p:spPr>
        <p:txBody>
          <a:bodyPr wrap="none" rtlCol="0">
            <a:spAutoFit/>
          </a:bodyPr>
          <a:lstStyle/>
          <a:p>
            <a:r>
              <a:rPr lang="en-US" sz="2000" b="1" dirty="0" smtClean="0"/>
              <a:t>Admin Dashboard</a:t>
            </a:r>
            <a:endParaRPr lang="en-US" sz="2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574" y="-1"/>
            <a:ext cx="8882426" cy="337558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574" y="3537959"/>
            <a:ext cx="8882426" cy="3455424"/>
          </a:xfrm>
          <a:prstGeom prst="rect">
            <a:avLst/>
          </a:prstGeom>
        </p:spPr>
      </p:pic>
    </p:spTree>
    <p:extLst>
      <p:ext uri="{BB962C8B-B14F-4D97-AF65-F5344CB8AC3E}">
        <p14:creationId xmlns:p14="http://schemas.microsoft.com/office/powerpoint/2010/main" val="1137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10434812"/>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endParaRPr lang="en-US" dirty="0"/>
                    </a:p>
                  </a:txBody>
                  <a:tcPr/>
                </a:tc>
                <a:tc>
                  <a:txBody>
                    <a:bodyPr/>
                    <a:lstStyle/>
                    <a:p>
                      <a:endParaRPr lang="en-US" dirty="0"/>
                    </a:p>
                  </a:txBody>
                  <a:tcPr/>
                </a:tc>
              </a:tr>
              <a:tr h="3429000">
                <a:tc>
                  <a:txBody>
                    <a:bodyPr/>
                    <a:lstStyle/>
                    <a:p>
                      <a:endParaRPr lang="en-US" dirty="0"/>
                    </a:p>
                  </a:txBody>
                  <a:tcPr/>
                </a:tc>
                <a:tc>
                  <a:txBody>
                    <a:bodyPr/>
                    <a:lstStyle/>
                    <a:p>
                      <a:endParaRPr lang="en-US"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6041877" cy="277738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1519" y="0"/>
            <a:ext cx="6030482" cy="277738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20695"/>
            <a:ext cx="6041877" cy="298437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1519" y="3420696"/>
            <a:ext cx="6030482" cy="2984378"/>
          </a:xfrm>
          <a:prstGeom prst="rect">
            <a:avLst/>
          </a:prstGeom>
        </p:spPr>
      </p:pic>
      <p:sp>
        <p:nvSpPr>
          <p:cNvPr id="12" name="TextBox 11"/>
          <p:cNvSpPr txBox="1"/>
          <p:nvPr/>
        </p:nvSpPr>
        <p:spPr>
          <a:xfrm>
            <a:off x="1546788" y="2914372"/>
            <a:ext cx="2548518" cy="369332"/>
          </a:xfrm>
          <a:prstGeom prst="rect">
            <a:avLst/>
          </a:prstGeom>
          <a:noFill/>
        </p:spPr>
        <p:txBody>
          <a:bodyPr wrap="none" rtlCol="0">
            <a:spAutoFit/>
          </a:bodyPr>
          <a:lstStyle/>
          <a:p>
            <a:r>
              <a:rPr lang="en-US" b="1" dirty="0" smtClean="0">
                <a:solidFill>
                  <a:schemeClr val="bg1"/>
                </a:solidFill>
              </a:rPr>
              <a:t>Student’s List Update</a:t>
            </a:r>
            <a:endParaRPr lang="en-US" b="1" dirty="0">
              <a:solidFill>
                <a:schemeClr val="bg1"/>
              </a:solidFill>
            </a:endParaRPr>
          </a:p>
        </p:txBody>
      </p:sp>
      <p:sp>
        <p:nvSpPr>
          <p:cNvPr id="13" name="TextBox 12"/>
          <p:cNvSpPr txBox="1"/>
          <p:nvPr/>
        </p:nvSpPr>
        <p:spPr>
          <a:xfrm>
            <a:off x="7947589" y="2919832"/>
            <a:ext cx="2565639" cy="369332"/>
          </a:xfrm>
          <a:prstGeom prst="rect">
            <a:avLst/>
          </a:prstGeom>
          <a:noFill/>
        </p:spPr>
        <p:txBody>
          <a:bodyPr wrap="none" rtlCol="0">
            <a:spAutoFit/>
          </a:bodyPr>
          <a:lstStyle/>
          <a:p>
            <a:r>
              <a:rPr lang="en-US" b="1" dirty="0" smtClean="0">
                <a:solidFill>
                  <a:schemeClr val="bg1"/>
                </a:solidFill>
              </a:rPr>
              <a:t>Teacher’s List Update</a:t>
            </a:r>
            <a:endParaRPr lang="en-US" b="1" dirty="0">
              <a:solidFill>
                <a:schemeClr val="bg1"/>
              </a:solidFill>
            </a:endParaRPr>
          </a:p>
        </p:txBody>
      </p:sp>
      <p:sp>
        <p:nvSpPr>
          <p:cNvPr id="14" name="TextBox 13"/>
          <p:cNvSpPr txBox="1"/>
          <p:nvPr/>
        </p:nvSpPr>
        <p:spPr>
          <a:xfrm>
            <a:off x="1743381" y="6405073"/>
            <a:ext cx="1505540" cy="369332"/>
          </a:xfrm>
          <a:prstGeom prst="rect">
            <a:avLst/>
          </a:prstGeom>
          <a:noFill/>
        </p:spPr>
        <p:txBody>
          <a:bodyPr wrap="none" rtlCol="0">
            <a:spAutoFit/>
          </a:bodyPr>
          <a:lstStyle/>
          <a:p>
            <a:r>
              <a:rPr lang="en-US" b="1" dirty="0" smtClean="0">
                <a:solidFill>
                  <a:schemeClr val="tx1">
                    <a:lumMod val="95000"/>
                    <a:lumOff val="5000"/>
                  </a:schemeClr>
                </a:solidFill>
              </a:rPr>
              <a:t>Activity Log</a:t>
            </a:r>
            <a:endParaRPr lang="en-US" b="1" dirty="0">
              <a:solidFill>
                <a:schemeClr val="tx1">
                  <a:lumMod val="95000"/>
                  <a:lumOff val="5000"/>
                </a:schemeClr>
              </a:solidFill>
            </a:endParaRPr>
          </a:p>
        </p:txBody>
      </p:sp>
      <p:sp>
        <p:nvSpPr>
          <p:cNvPr id="15" name="TextBox 14"/>
          <p:cNvSpPr txBox="1"/>
          <p:nvPr/>
        </p:nvSpPr>
        <p:spPr>
          <a:xfrm>
            <a:off x="8356364" y="6405073"/>
            <a:ext cx="2471158" cy="369332"/>
          </a:xfrm>
          <a:prstGeom prst="rect">
            <a:avLst/>
          </a:prstGeom>
          <a:noFill/>
        </p:spPr>
        <p:txBody>
          <a:bodyPr wrap="square" rtlCol="0">
            <a:spAutoFit/>
          </a:bodyPr>
          <a:lstStyle/>
          <a:p>
            <a:r>
              <a:rPr lang="en-US" b="1" dirty="0" smtClean="0"/>
              <a:t>Calendar of Events</a:t>
            </a:r>
            <a:endParaRPr lang="en-US" b="1" dirty="0"/>
          </a:p>
        </p:txBody>
      </p:sp>
    </p:spTree>
    <p:extLst>
      <p:ext uri="{BB962C8B-B14F-4D97-AF65-F5344CB8AC3E}">
        <p14:creationId xmlns:p14="http://schemas.microsoft.com/office/powerpoint/2010/main" val="71367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05492641"/>
              </p:ext>
            </p:extLst>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endParaRPr lang="en-US" dirty="0"/>
                    </a:p>
                  </a:txBody>
                  <a:tcPr/>
                </a:tc>
                <a:tc>
                  <a:txBody>
                    <a:bodyPr/>
                    <a:lstStyle/>
                    <a:p>
                      <a:endParaRPr lang="en-US" dirty="0"/>
                    </a:p>
                  </a:txBody>
                  <a:tcPr/>
                </a:tc>
              </a:tr>
              <a:tr h="3429000">
                <a:tc>
                  <a:txBody>
                    <a:bodyPr/>
                    <a:lstStyle/>
                    <a:p>
                      <a:endParaRPr lang="en-US" dirty="0"/>
                    </a:p>
                  </a:txBody>
                  <a:tcPr/>
                </a:tc>
                <a:tc>
                  <a:txBody>
                    <a:bodyPr/>
                    <a:lstStyle/>
                    <a:p>
                      <a:endParaRPr lang="en-US" dirty="0"/>
                    </a:p>
                  </a:txBody>
                  <a:tcPr/>
                </a:tc>
              </a:tr>
            </a:tbl>
          </a:graphicData>
        </a:graphic>
      </p:graphicFrame>
      <p:sp>
        <p:nvSpPr>
          <p:cNvPr id="12" name="TextBox 11"/>
          <p:cNvSpPr txBox="1"/>
          <p:nvPr/>
        </p:nvSpPr>
        <p:spPr>
          <a:xfrm>
            <a:off x="1546788" y="2914372"/>
            <a:ext cx="2612638" cy="369332"/>
          </a:xfrm>
          <a:prstGeom prst="rect">
            <a:avLst/>
          </a:prstGeom>
          <a:noFill/>
        </p:spPr>
        <p:txBody>
          <a:bodyPr wrap="none" rtlCol="0">
            <a:spAutoFit/>
          </a:bodyPr>
          <a:lstStyle/>
          <a:p>
            <a:r>
              <a:rPr lang="en-US" b="1" dirty="0" smtClean="0">
                <a:solidFill>
                  <a:schemeClr val="bg1"/>
                </a:solidFill>
              </a:rPr>
              <a:t>Uploaded Assignment</a:t>
            </a:r>
            <a:endParaRPr lang="en-US" b="1" dirty="0">
              <a:solidFill>
                <a:schemeClr val="bg1"/>
              </a:solidFill>
            </a:endParaRPr>
          </a:p>
        </p:txBody>
      </p:sp>
      <p:sp>
        <p:nvSpPr>
          <p:cNvPr id="13" name="TextBox 12"/>
          <p:cNvSpPr txBox="1"/>
          <p:nvPr/>
        </p:nvSpPr>
        <p:spPr>
          <a:xfrm>
            <a:off x="7947589" y="2919832"/>
            <a:ext cx="800219" cy="369332"/>
          </a:xfrm>
          <a:prstGeom prst="rect">
            <a:avLst/>
          </a:prstGeom>
          <a:noFill/>
        </p:spPr>
        <p:txBody>
          <a:bodyPr wrap="none" rtlCol="0">
            <a:spAutoFit/>
          </a:bodyPr>
          <a:lstStyle/>
          <a:p>
            <a:r>
              <a:rPr lang="en-US" b="1" dirty="0" smtClean="0">
                <a:solidFill>
                  <a:schemeClr val="bg1"/>
                </a:solidFill>
              </a:rPr>
              <a:t>Class</a:t>
            </a:r>
            <a:endParaRPr lang="en-US" b="1" dirty="0">
              <a:solidFill>
                <a:schemeClr val="bg1"/>
              </a:solidFill>
            </a:endParaRPr>
          </a:p>
        </p:txBody>
      </p:sp>
      <p:sp>
        <p:nvSpPr>
          <p:cNvPr id="14" name="TextBox 13"/>
          <p:cNvSpPr txBox="1"/>
          <p:nvPr/>
        </p:nvSpPr>
        <p:spPr>
          <a:xfrm>
            <a:off x="4976988" y="6422200"/>
            <a:ext cx="2300694" cy="369332"/>
          </a:xfrm>
          <a:prstGeom prst="rect">
            <a:avLst/>
          </a:prstGeom>
          <a:noFill/>
        </p:spPr>
        <p:txBody>
          <a:bodyPr wrap="none" rtlCol="0">
            <a:spAutoFit/>
          </a:bodyPr>
          <a:lstStyle/>
          <a:p>
            <a:r>
              <a:rPr lang="en-US" b="1" dirty="0" smtClean="0">
                <a:solidFill>
                  <a:schemeClr val="tx1">
                    <a:lumMod val="95000"/>
                    <a:lumOff val="5000"/>
                  </a:schemeClr>
                </a:solidFill>
              </a:rPr>
              <a:t>Mission And Vision</a:t>
            </a:r>
            <a:endParaRPr lang="en-US" b="1" dirty="0">
              <a:solidFill>
                <a:schemeClr val="tx1">
                  <a:lumMod val="95000"/>
                  <a:lumOff val="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033331" cy="285344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609" y="0"/>
            <a:ext cx="6013391" cy="28534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728" y="3512320"/>
            <a:ext cx="7691214" cy="2909879"/>
          </a:xfrm>
          <a:prstGeom prst="rect">
            <a:avLst/>
          </a:prstGeom>
        </p:spPr>
      </p:pic>
    </p:spTree>
    <p:extLst>
      <p:ext uri="{BB962C8B-B14F-4D97-AF65-F5344CB8AC3E}">
        <p14:creationId xmlns:p14="http://schemas.microsoft.com/office/powerpoint/2010/main" val="70194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18317" y="136734"/>
            <a:ext cx="5682954" cy="523220"/>
          </a:xfrm>
          <a:prstGeom prst="rect">
            <a:avLst/>
          </a:prstGeom>
          <a:noFill/>
        </p:spPr>
        <p:txBody>
          <a:bodyPr wrap="square" rtlCol="0">
            <a:spAutoFit/>
          </a:bodyPr>
          <a:lstStyle/>
          <a:p>
            <a:r>
              <a:rPr lang="en-US" sz="2800" b="1" dirty="0" smtClean="0">
                <a:latin typeface="+mj-lt"/>
              </a:rPr>
              <a:t>Product Testing and Integration</a:t>
            </a:r>
            <a:endParaRPr lang="en-US" sz="2800" b="1" dirty="0">
              <a:latin typeface="+mj-lt"/>
            </a:endParaRPr>
          </a:p>
        </p:txBody>
      </p:sp>
      <p:sp>
        <p:nvSpPr>
          <p:cNvPr id="9" name="TextBox 8"/>
          <p:cNvSpPr txBox="1"/>
          <p:nvPr/>
        </p:nvSpPr>
        <p:spPr>
          <a:xfrm>
            <a:off x="512746" y="1153683"/>
            <a:ext cx="11365907" cy="4647426"/>
          </a:xfrm>
          <a:prstGeom prst="rect">
            <a:avLst/>
          </a:prstGeom>
          <a:noFill/>
        </p:spPr>
        <p:txBody>
          <a:bodyPr wrap="square" rtlCol="0">
            <a:spAutoFit/>
          </a:bodyPr>
          <a:lstStyle/>
          <a:p>
            <a:r>
              <a:rPr lang="en-US" sz="2000" b="1" dirty="0"/>
              <a:t>Black-box Testing for Online Education System</a:t>
            </a:r>
            <a:endParaRPr lang="en-US" sz="2000" dirty="0"/>
          </a:p>
          <a:p>
            <a:r>
              <a:rPr lang="en-US" b="1" dirty="0"/>
              <a:t>Unit Testing:</a:t>
            </a:r>
            <a:endParaRPr lang="en-US" dirty="0"/>
          </a:p>
          <a:p>
            <a:pPr marL="742950" lvl="1" indent="-285750">
              <a:lnSpc>
                <a:spcPct val="200000"/>
              </a:lnSpc>
              <a:buFont typeface="Arial" panose="020B0604020202020204" pitchFamily="34" charset="0"/>
              <a:buChar char="•"/>
            </a:pPr>
            <a:r>
              <a:rPr lang="en-US" sz="1600" dirty="0"/>
              <a:t>Verify individual components such as adding, editing, and deleting student/teacher information.</a:t>
            </a:r>
          </a:p>
          <a:p>
            <a:pPr marL="742950" lvl="1" indent="-285750">
              <a:lnSpc>
                <a:spcPct val="200000"/>
              </a:lnSpc>
              <a:buFont typeface="Arial" panose="020B0604020202020204" pitchFamily="34" charset="0"/>
              <a:buChar char="•"/>
            </a:pPr>
            <a:r>
              <a:rPr lang="en-US" sz="1600" dirty="0"/>
              <a:t>Test subject, class, and school calendar entry functionalities independently to ensure correctness.</a:t>
            </a:r>
          </a:p>
          <a:p>
            <a:r>
              <a:rPr lang="en-US" b="1" dirty="0"/>
              <a:t>System Testing:</a:t>
            </a:r>
            <a:endParaRPr lang="en-US" dirty="0"/>
          </a:p>
          <a:p>
            <a:pPr marL="742950" lvl="1" indent="-285750">
              <a:lnSpc>
                <a:spcPct val="200000"/>
              </a:lnSpc>
              <a:buFont typeface="Arial" panose="020B0604020202020204" pitchFamily="34" charset="0"/>
              <a:buChar char="•"/>
            </a:pPr>
            <a:r>
              <a:rPr lang="en-US" sz="1600" dirty="0"/>
              <a:t>Evaluate the overall system functionality including user login, user activity tracking, and log viewing.</a:t>
            </a:r>
          </a:p>
          <a:p>
            <a:pPr marL="742950" lvl="1" indent="-285750">
              <a:lnSpc>
                <a:spcPct val="200000"/>
              </a:lnSpc>
              <a:buFont typeface="Arial" panose="020B0604020202020204" pitchFamily="34" charset="0"/>
              <a:buChar char="•"/>
            </a:pPr>
            <a:r>
              <a:rPr lang="en-US" sz="1600" dirty="0"/>
              <a:t>Test the interaction between different modules like class creation, material upload, and announcement posting.</a:t>
            </a:r>
          </a:p>
          <a:p>
            <a:r>
              <a:rPr lang="en-US" b="1" dirty="0"/>
              <a:t>Integration Testing:</a:t>
            </a:r>
            <a:endParaRPr lang="en-US" dirty="0"/>
          </a:p>
          <a:p>
            <a:pPr marL="742950" lvl="1" indent="-285750">
              <a:lnSpc>
                <a:spcPct val="200000"/>
              </a:lnSpc>
              <a:buFont typeface="Arial" panose="020B0604020202020204" pitchFamily="34" charset="0"/>
              <a:buChar char="•"/>
            </a:pPr>
            <a:r>
              <a:rPr lang="en-US" sz="1600" dirty="0"/>
              <a:t>Verify the integration of various components such as message functionalities, class creation, and student/teacher management</a:t>
            </a:r>
            <a:r>
              <a:rPr lang="en-US" sz="1600" dirty="0" smtClean="0"/>
              <a:t>.</a:t>
            </a:r>
          </a:p>
          <a:p>
            <a:pPr marL="742950" lvl="1" indent="-285750">
              <a:lnSpc>
                <a:spcPct val="200000"/>
              </a:lnSpc>
              <a:buFont typeface="Arial" panose="020B0604020202020204" pitchFamily="34" charset="0"/>
              <a:buChar char="•"/>
            </a:pPr>
            <a:r>
              <a:rPr lang="en-US" sz="1600" dirty="0"/>
              <a:t>Test the interaction between different user roles, ensuring seamless communication and data flow.</a:t>
            </a:r>
          </a:p>
        </p:txBody>
      </p:sp>
      <p:grpSp>
        <p:nvGrpSpPr>
          <p:cNvPr id="16" name="Group 18">
            <a:extLst>
              <a:ext uri="{FF2B5EF4-FFF2-40B4-BE49-F238E27FC236}">
                <a16:creationId xmlns="" xmlns:a16="http://schemas.microsoft.com/office/drawing/2014/main" id="{6C025F60-A8C7-4035-ADD2-49CFE4A7B8F4}"/>
              </a:ext>
            </a:extLst>
          </p:cNvPr>
          <p:cNvGrpSpPr/>
          <p:nvPr/>
        </p:nvGrpSpPr>
        <p:grpSpPr>
          <a:xfrm>
            <a:off x="4671301" y="735737"/>
            <a:ext cx="3048799" cy="45719"/>
            <a:chOff x="4031940" y="0"/>
            <a:chExt cx="1080120" cy="116632"/>
          </a:xfrm>
        </p:grpSpPr>
        <p:sp>
          <p:nvSpPr>
            <p:cNvPr id="17"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9774317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1152" y="136732"/>
            <a:ext cx="11306087" cy="7201972"/>
          </a:xfrm>
          <a:prstGeom prst="rect">
            <a:avLst/>
          </a:prstGeom>
          <a:noFill/>
        </p:spPr>
        <p:txBody>
          <a:bodyPr wrap="square" rtlCol="0">
            <a:spAutoFit/>
          </a:bodyPr>
          <a:lstStyle/>
          <a:p>
            <a:r>
              <a:rPr lang="en-US" b="1" dirty="0"/>
              <a:t>White-box Testing for Online Education </a:t>
            </a:r>
            <a:r>
              <a:rPr lang="en-US" b="1" dirty="0" smtClean="0"/>
              <a:t>System</a:t>
            </a:r>
          </a:p>
          <a:p>
            <a:endParaRPr lang="en-US" dirty="0"/>
          </a:p>
          <a:p>
            <a:r>
              <a:rPr lang="en-US" b="1" dirty="0"/>
              <a:t>Admin Functionality Testing</a:t>
            </a:r>
            <a:r>
              <a:rPr lang="en-US" b="1" dirty="0" smtClean="0"/>
              <a:t>:</a:t>
            </a:r>
            <a:endParaRPr lang="en-US" dirty="0"/>
          </a:p>
          <a:p>
            <a:pPr marL="742950" lvl="1" indent="-285750">
              <a:lnSpc>
                <a:spcPct val="150000"/>
              </a:lnSpc>
              <a:buFont typeface="Arial" panose="020B0604020202020204" pitchFamily="34" charset="0"/>
              <a:buChar char="•"/>
            </a:pPr>
            <a:r>
              <a:rPr lang="en-US" sz="1600" dirty="0"/>
              <a:t>Test the functionality of adding, editing, and deleting student/teacher information.</a:t>
            </a:r>
          </a:p>
          <a:p>
            <a:pPr marL="742950" lvl="1" indent="-285750">
              <a:lnSpc>
                <a:spcPct val="150000"/>
              </a:lnSpc>
              <a:buFont typeface="Arial" panose="020B0604020202020204" pitchFamily="34" charset="0"/>
              <a:buChar char="•"/>
            </a:pPr>
            <a:r>
              <a:rPr lang="en-US" sz="1600" dirty="0"/>
              <a:t>Verify the accuracy of subject, class, and school calendar entry processes.</a:t>
            </a:r>
          </a:p>
          <a:p>
            <a:r>
              <a:rPr lang="en-US" b="1" dirty="0"/>
              <a:t>User Activity Tracking Testing</a:t>
            </a:r>
            <a:r>
              <a:rPr lang="en-US" b="1" dirty="0" smtClean="0"/>
              <a:t>:</a:t>
            </a:r>
            <a:endParaRPr lang="en-US" dirty="0"/>
          </a:p>
          <a:p>
            <a:pPr marL="742950" lvl="1" indent="-285750">
              <a:lnSpc>
                <a:spcPct val="150000"/>
              </a:lnSpc>
              <a:buFont typeface="Arial" panose="020B0604020202020204" pitchFamily="34" charset="0"/>
              <a:buChar char="•"/>
            </a:pPr>
            <a:r>
              <a:rPr lang="en-US" sz="1600" dirty="0"/>
              <a:t>Ensure the login trail of every user is accurately recorded.</a:t>
            </a:r>
          </a:p>
          <a:p>
            <a:pPr marL="742950" lvl="1" indent="-285750">
              <a:lnSpc>
                <a:spcPct val="150000"/>
              </a:lnSpc>
              <a:buFont typeface="Arial" panose="020B0604020202020204" pitchFamily="34" charset="0"/>
              <a:buChar char="•"/>
            </a:pPr>
            <a:r>
              <a:rPr lang="en-US" sz="1600" dirty="0"/>
              <a:t>Validate the functionality to view logs of every user activity.</a:t>
            </a:r>
          </a:p>
          <a:p>
            <a:r>
              <a:rPr lang="en-US" b="1" dirty="0"/>
              <a:t>Teacher User Testing</a:t>
            </a:r>
            <a:r>
              <a:rPr lang="en-US" b="1" dirty="0" smtClean="0"/>
              <a:t>:</a:t>
            </a:r>
            <a:endParaRPr lang="en-US" dirty="0"/>
          </a:p>
          <a:p>
            <a:pPr marL="742950" lvl="1" indent="-285750">
              <a:lnSpc>
                <a:spcPct val="150000"/>
              </a:lnSpc>
              <a:buFont typeface="Arial" panose="020B0604020202020204" pitchFamily="34" charset="0"/>
              <a:buChar char="•"/>
            </a:pPr>
            <a:r>
              <a:rPr lang="en-US" sz="1600" dirty="0"/>
              <a:t>Verify class creation functionality, including adding students and managing class details.</a:t>
            </a:r>
          </a:p>
          <a:p>
            <a:pPr marL="742950" lvl="1" indent="-285750">
              <a:lnSpc>
                <a:spcPct val="150000"/>
              </a:lnSpc>
              <a:buFont typeface="Arial" panose="020B0604020202020204" pitchFamily="34" charset="0"/>
              <a:buChar char="•"/>
            </a:pPr>
            <a:r>
              <a:rPr lang="en-US" sz="1600" dirty="0"/>
              <a:t>Test the upload and download functionality of downloadable materials.</a:t>
            </a:r>
          </a:p>
          <a:p>
            <a:pPr marL="742950" lvl="1" indent="-285750">
              <a:lnSpc>
                <a:spcPct val="150000"/>
              </a:lnSpc>
              <a:buFont typeface="Arial" panose="020B0604020202020204" pitchFamily="34" charset="0"/>
              <a:buChar char="•"/>
            </a:pPr>
            <a:r>
              <a:rPr lang="en-US" sz="1600" dirty="0"/>
              <a:t>Ensure the creation and grading of practice quizzes and assignments.</a:t>
            </a:r>
          </a:p>
          <a:p>
            <a:pPr marL="742950" lvl="1" indent="-285750">
              <a:lnSpc>
                <a:spcPct val="150000"/>
              </a:lnSpc>
              <a:buFont typeface="Arial" panose="020B0604020202020204" pitchFamily="34" charset="0"/>
              <a:buChar char="•"/>
            </a:pPr>
            <a:r>
              <a:rPr lang="en-US" sz="1600" dirty="0"/>
              <a:t>Validate the posting of announcements and the creation of class calendar events.</a:t>
            </a:r>
          </a:p>
          <a:p>
            <a:pPr marL="742950" lvl="1" indent="-285750">
              <a:lnSpc>
                <a:spcPct val="150000"/>
              </a:lnSpc>
              <a:buFont typeface="Arial" panose="020B0604020202020204" pitchFamily="34" charset="0"/>
              <a:buChar char="•"/>
            </a:pPr>
            <a:r>
              <a:rPr lang="en-US" sz="1600" dirty="0"/>
              <a:t>Test the functionality to message co-teachers or students.</a:t>
            </a:r>
          </a:p>
          <a:p>
            <a:r>
              <a:rPr lang="en-US" b="1" dirty="0"/>
              <a:t>Student User Testing</a:t>
            </a:r>
            <a:r>
              <a:rPr lang="en-US" b="1" dirty="0" smtClean="0"/>
              <a:t>:</a:t>
            </a:r>
            <a:endParaRPr lang="en-US" dirty="0"/>
          </a:p>
          <a:p>
            <a:pPr marL="742950" lvl="1" indent="-285750">
              <a:lnSpc>
                <a:spcPct val="150000"/>
              </a:lnSpc>
              <a:buFont typeface="Arial" panose="020B0604020202020204" pitchFamily="34" charset="0"/>
              <a:buChar char="•"/>
            </a:pPr>
            <a:r>
              <a:rPr lang="en-US" sz="1600" dirty="0"/>
              <a:t>Validate the sign-up process for student accounts.</a:t>
            </a:r>
          </a:p>
          <a:p>
            <a:pPr marL="742950" lvl="1" indent="-285750">
              <a:lnSpc>
                <a:spcPct val="150000"/>
              </a:lnSpc>
              <a:buFont typeface="Arial" panose="020B0604020202020204" pitchFamily="34" charset="0"/>
              <a:buChar char="•"/>
            </a:pPr>
            <a:r>
              <a:rPr lang="en-US" sz="1600" dirty="0"/>
              <a:t>Test the functionality to view classmates in the same class.</a:t>
            </a:r>
          </a:p>
          <a:p>
            <a:pPr marL="742950" lvl="1" indent="-285750">
              <a:lnSpc>
                <a:spcPct val="150000"/>
              </a:lnSpc>
              <a:buFont typeface="Arial" panose="020B0604020202020204" pitchFamily="34" charset="0"/>
              <a:buChar char="•"/>
            </a:pPr>
            <a:r>
              <a:rPr lang="en-US" sz="1600" dirty="0"/>
              <a:t>Ensure the ability to answer practice quizzes and view assignment and quiz evaluations.</a:t>
            </a:r>
          </a:p>
          <a:p>
            <a:pPr marL="742950" lvl="1" indent="-285750">
              <a:lnSpc>
                <a:spcPct val="150000"/>
              </a:lnSpc>
              <a:buFont typeface="Arial" panose="020B0604020202020204" pitchFamily="34" charset="0"/>
              <a:buChar char="•"/>
            </a:pPr>
            <a:r>
              <a:rPr lang="en-US" sz="1600" dirty="0"/>
              <a:t>Verify the download and upload functionality of materials.</a:t>
            </a:r>
          </a:p>
          <a:p>
            <a:pPr marL="742950" lvl="1" indent="-285750">
              <a:lnSpc>
                <a:spcPct val="150000"/>
              </a:lnSpc>
              <a:buFont typeface="Arial" panose="020B0604020202020204" pitchFamily="34" charset="0"/>
              <a:buChar char="•"/>
            </a:pPr>
            <a:r>
              <a:rPr lang="en-US" sz="1600" dirty="0"/>
              <a:t>Test the ability to message teachers or classmates.</a:t>
            </a:r>
          </a:p>
          <a:p>
            <a:endParaRPr lang="en-US" dirty="0"/>
          </a:p>
        </p:txBody>
      </p:sp>
    </p:spTree>
    <p:extLst>
      <p:ext uri="{BB962C8B-B14F-4D97-AF65-F5344CB8AC3E}">
        <p14:creationId xmlns:p14="http://schemas.microsoft.com/office/powerpoint/2010/main" val="1682200324"/>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6311" y="561133"/>
            <a:ext cx="2144996" cy="523220"/>
          </a:xfrm>
          <a:prstGeom prst="rect">
            <a:avLst/>
          </a:prstGeom>
          <a:noFill/>
        </p:spPr>
        <p:txBody>
          <a:bodyPr wrap="square" rtlCol="0">
            <a:spAutoFit/>
          </a:bodyPr>
          <a:lstStyle/>
          <a:p>
            <a:r>
              <a:rPr lang="en-US" sz="2800" b="1" dirty="0" smtClean="0">
                <a:solidFill>
                  <a:schemeClr val="tx2">
                    <a:lumMod val="75000"/>
                  </a:schemeClr>
                </a:solidFill>
                <a:latin typeface="+mj-lt"/>
              </a:rPr>
              <a:t>Conclusion</a:t>
            </a:r>
            <a:endParaRPr lang="en-US" sz="2800" b="1" dirty="0">
              <a:solidFill>
                <a:schemeClr val="tx2">
                  <a:lumMod val="75000"/>
                </a:schemeClr>
              </a:solidFill>
              <a:latin typeface="+mj-lt"/>
            </a:endParaRPr>
          </a:p>
        </p:txBody>
      </p:sp>
      <p:sp>
        <p:nvSpPr>
          <p:cNvPr id="4" name="TextBox 3"/>
          <p:cNvSpPr txBox="1"/>
          <p:nvPr/>
        </p:nvSpPr>
        <p:spPr>
          <a:xfrm>
            <a:off x="377592" y="1461331"/>
            <a:ext cx="11502639" cy="3690177"/>
          </a:xfrm>
          <a:prstGeom prst="rect">
            <a:avLst/>
          </a:prstGeom>
          <a:noFill/>
        </p:spPr>
        <p:txBody>
          <a:bodyPr wrap="square" rtlCol="0">
            <a:spAutoFit/>
          </a:bodyPr>
          <a:lstStyle/>
          <a:p>
            <a:pPr>
              <a:lnSpc>
                <a:spcPct val="200000"/>
              </a:lnSpc>
            </a:pPr>
            <a:r>
              <a:rPr lang="en-US" sz="2000" dirty="0"/>
              <a:t>"Our team has taken a creative and collaborative journey throughout this project. We've worked tirelessly to develop an online education platform that empowers students, teachers, and administrators. Every move we have made, from developing user-friendly interfaces to adding reliable functionality, has been influenced by our dedication to quality and love of learning. As we come to an end, we're happy with the work we've done and enthusiastic about the beneficial influence our platform will have on the future of learning. Thank you for joining us on this journey."</a:t>
            </a:r>
          </a:p>
        </p:txBody>
      </p:sp>
      <p:grpSp>
        <p:nvGrpSpPr>
          <p:cNvPr id="6" name="Group 18">
            <a:extLst>
              <a:ext uri="{FF2B5EF4-FFF2-40B4-BE49-F238E27FC236}">
                <a16:creationId xmlns="" xmlns:a16="http://schemas.microsoft.com/office/drawing/2014/main" id="{6C025F60-A8C7-4035-ADD2-49CFE4A7B8F4}"/>
              </a:ext>
            </a:extLst>
          </p:cNvPr>
          <p:cNvGrpSpPr/>
          <p:nvPr/>
        </p:nvGrpSpPr>
        <p:grpSpPr>
          <a:xfrm>
            <a:off x="5163711" y="1113782"/>
            <a:ext cx="1630196" cy="76912"/>
            <a:chOff x="4031940" y="0"/>
            <a:chExt cx="1080120" cy="116632"/>
          </a:xfrm>
        </p:grpSpPr>
        <p:sp>
          <p:nvSpPr>
            <p:cNvPr id="7"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62168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8">
            <a:extLst>
              <a:ext uri="{FF2B5EF4-FFF2-40B4-BE49-F238E27FC236}">
                <a16:creationId xmlns="" xmlns:a16="http://schemas.microsoft.com/office/drawing/2014/main" id="{6C025F60-A8C7-4035-ADD2-49CFE4A7B8F4}"/>
              </a:ext>
            </a:extLst>
          </p:cNvPr>
          <p:cNvGrpSpPr/>
          <p:nvPr/>
        </p:nvGrpSpPr>
        <p:grpSpPr>
          <a:xfrm>
            <a:off x="6443529" y="983565"/>
            <a:ext cx="3048799" cy="45719"/>
            <a:chOff x="4031940" y="0"/>
            <a:chExt cx="1080120" cy="116632"/>
          </a:xfrm>
        </p:grpSpPr>
        <p:sp>
          <p:nvSpPr>
            <p:cNvPr id="15"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Rectangle 20">
            <a:extLst>
              <a:ext uri="{FF2B5EF4-FFF2-40B4-BE49-F238E27FC236}">
                <a16:creationId xmlns="" xmlns:a16="http://schemas.microsoft.com/office/drawing/2014/main" id="{1BDE6DA5-CC1D-4AA1-8A29-E2A9D7556F18}"/>
              </a:ext>
            </a:extLst>
          </p:cNvPr>
          <p:cNvSpPr/>
          <p:nvPr/>
        </p:nvSpPr>
        <p:spPr>
          <a:xfrm>
            <a:off x="397585"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 xmlns:a16="http://schemas.microsoft.com/office/drawing/2014/main" id="{F1D8D9BA-FF74-4D0B-8EA1-326AB1553EF9}"/>
              </a:ext>
            </a:extLst>
          </p:cNvPr>
          <p:cNvSpPr/>
          <p:nvPr/>
        </p:nvSpPr>
        <p:spPr>
          <a:xfrm>
            <a:off x="4175449" y="5957999"/>
            <a:ext cx="2520000" cy="896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accent3"/>
              </a:solidFill>
            </a:endParaRPr>
          </a:p>
        </p:txBody>
      </p:sp>
      <p:sp>
        <p:nvSpPr>
          <p:cNvPr id="4" name="TextBox 3"/>
          <p:cNvSpPr txBox="1"/>
          <p:nvPr/>
        </p:nvSpPr>
        <p:spPr>
          <a:xfrm>
            <a:off x="4902049" y="337234"/>
            <a:ext cx="6386685" cy="646331"/>
          </a:xfrm>
          <a:prstGeom prst="rect">
            <a:avLst/>
          </a:prstGeom>
          <a:noFill/>
        </p:spPr>
        <p:txBody>
          <a:bodyPr wrap="none" rtlCol="0">
            <a:spAutoFit/>
          </a:bodyPr>
          <a:lstStyle/>
          <a:p>
            <a:r>
              <a:rPr lang="en-US" sz="3600" dirty="0" smtClean="0">
                <a:latin typeface="Berlin Sans FB Demi" pitchFamily="34" charset="0"/>
              </a:rPr>
              <a:t>Introduction about the project</a:t>
            </a:r>
            <a:endParaRPr lang="en-US" sz="3600" dirty="0">
              <a:latin typeface="Berlin Sans FB Demi" pitchFamily="34" charset="0"/>
            </a:endParaRPr>
          </a:p>
        </p:txBody>
      </p:sp>
      <p:sp>
        <p:nvSpPr>
          <p:cNvPr id="7" name="TextBox 6"/>
          <p:cNvSpPr txBox="1"/>
          <p:nvPr/>
        </p:nvSpPr>
        <p:spPr>
          <a:xfrm>
            <a:off x="3567134" y="2222737"/>
            <a:ext cx="7721600" cy="3046988"/>
          </a:xfrm>
          <a:prstGeom prst="rect">
            <a:avLst/>
          </a:prstGeom>
          <a:noFill/>
        </p:spPr>
        <p:txBody>
          <a:bodyPr wrap="square" rtlCol="0">
            <a:spAutoFit/>
          </a:bodyPr>
          <a:lstStyle/>
          <a:p>
            <a:pPr algn="just"/>
            <a:r>
              <a:rPr lang="en-US" sz="2400" dirty="0"/>
              <a:t>With roles for administrators, teachers, and students, our online education platform simplifies the learning process. Admins manage users, log trails, and system data. Teachers create classes, upload materials, and communicate. Students sign up, engage with quizzes, download materials, and connect with peers and teachers, fostering a collaborative and efficient virtual learning environment</a:t>
            </a:r>
            <a:r>
              <a:rPr lang="en-US" sz="2400" dirty="0" smtClean="0"/>
              <a:t>.</a:t>
            </a:r>
            <a:endParaRPr lang="en-US" sz="2400" dirty="0"/>
          </a:p>
        </p:txBody>
      </p:sp>
    </p:spTree>
    <p:extLst>
      <p:ext uri="{BB962C8B-B14F-4D97-AF65-F5344CB8AC3E}">
        <p14:creationId xmlns:p14="http://schemas.microsoft.com/office/powerpoint/2010/main" val="383708024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65657" y="253845"/>
            <a:ext cx="6302816" cy="523220"/>
          </a:xfrm>
          <a:prstGeom prst="rect">
            <a:avLst/>
          </a:prstGeom>
          <a:noFill/>
        </p:spPr>
        <p:txBody>
          <a:bodyPr wrap="none" rtlCol="0">
            <a:spAutoFit/>
          </a:bodyPr>
          <a:lstStyle/>
          <a:p>
            <a:pPr algn="ctr"/>
            <a:r>
              <a:rPr lang="en-US" sz="2800" b="1" dirty="0" smtClean="0">
                <a:latin typeface="+mj-lt"/>
              </a:rPr>
              <a:t>Planning and Requirement Analysis</a:t>
            </a:r>
            <a:endParaRPr lang="en-US" sz="2800" b="1" dirty="0">
              <a:latin typeface="+mj-lt"/>
            </a:endParaRPr>
          </a:p>
        </p:txBody>
      </p:sp>
      <p:sp>
        <p:nvSpPr>
          <p:cNvPr id="7" name="TextBox 6"/>
          <p:cNvSpPr txBox="1"/>
          <p:nvPr/>
        </p:nvSpPr>
        <p:spPr>
          <a:xfrm>
            <a:off x="333286" y="1102406"/>
            <a:ext cx="3375589" cy="1231106"/>
          </a:xfrm>
          <a:prstGeom prst="rect">
            <a:avLst/>
          </a:prstGeom>
          <a:noFill/>
        </p:spPr>
        <p:txBody>
          <a:bodyPr wrap="square" rtlCol="0">
            <a:spAutoFit/>
          </a:bodyPr>
          <a:lstStyle/>
          <a:p>
            <a:pPr marL="400050" indent="-400050">
              <a:buFont typeface="+mj-lt"/>
              <a:buAutoNum type="romanUcPeriod"/>
            </a:pPr>
            <a:r>
              <a:rPr lang="en-US" sz="2000" dirty="0" smtClean="0"/>
              <a:t>Planning </a:t>
            </a:r>
            <a:r>
              <a:rPr lang="en-US" dirty="0" smtClean="0"/>
              <a:t> </a:t>
            </a:r>
          </a:p>
          <a:p>
            <a:r>
              <a:rPr lang="en-US" dirty="0" smtClean="0"/>
              <a:t>  </a:t>
            </a:r>
          </a:p>
          <a:p>
            <a:r>
              <a:rPr lang="en-US" dirty="0" smtClean="0"/>
              <a:t> Work Breakdown Structure </a:t>
            </a:r>
            <a:r>
              <a:rPr lang="en-US" dirty="0"/>
              <a:t>	</a:t>
            </a:r>
            <a:r>
              <a:rPr lang="en-US" dirty="0" smtClean="0"/>
              <a:t> (WBS)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68" y="1753089"/>
            <a:ext cx="8199690" cy="4610392"/>
          </a:xfrm>
          <a:prstGeom prst="rect">
            <a:avLst/>
          </a:prstGeom>
        </p:spPr>
      </p:pic>
      <p:grpSp>
        <p:nvGrpSpPr>
          <p:cNvPr id="9" name="Group 18">
            <a:extLst>
              <a:ext uri="{FF2B5EF4-FFF2-40B4-BE49-F238E27FC236}">
                <a16:creationId xmlns="" xmlns:a16="http://schemas.microsoft.com/office/drawing/2014/main" id="{6C025F60-A8C7-4035-ADD2-49CFE4A7B8F4}"/>
              </a:ext>
            </a:extLst>
          </p:cNvPr>
          <p:cNvGrpSpPr/>
          <p:nvPr/>
        </p:nvGrpSpPr>
        <p:grpSpPr>
          <a:xfrm>
            <a:off x="4375446" y="867368"/>
            <a:ext cx="3478138" cy="45720"/>
            <a:chOff x="4031940" y="0"/>
            <a:chExt cx="1080120" cy="116632"/>
          </a:xfrm>
        </p:grpSpPr>
        <p:sp>
          <p:nvSpPr>
            <p:cNvPr id="10"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11590251"/>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87440" y="264920"/>
            <a:ext cx="2754280" cy="461665"/>
          </a:xfrm>
          <a:prstGeom prst="rect">
            <a:avLst/>
          </a:prstGeom>
          <a:noFill/>
        </p:spPr>
        <p:txBody>
          <a:bodyPr wrap="none" rtlCol="0">
            <a:spAutoFit/>
          </a:bodyPr>
          <a:lstStyle/>
          <a:p>
            <a:r>
              <a:rPr lang="en-US" sz="2400" dirty="0" smtClean="0">
                <a:latin typeface="Britannic Bold" panose="020B0903060703020204" pitchFamily="34" charset="0"/>
              </a:rPr>
              <a:t>Project Scheduling</a:t>
            </a:r>
            <a:endParaRPr lang="en-US" sz="2400" dirty="0">
              <a:latin typeface="Britannic Bold" panose="020B0903060703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 y="999856"/>
            <a:ext cx="12155622" cy="5317003"/>
          </a:xfrm>
          <a:prstGeom prst="rect">
            <a:avLst/>
          </a:prstGeom>
        </p:spPr>
      </p:pic>
      <p:grpSp>
        <p:nvGrpSpPr>
          <p:cNvPr id="8" name="Group 18">
            <a:extLst>
              <a:ext uri="{FF2B5EF4-FFF2-40B4-BE49-F238E27FC236}">
                <a16:creationId xmlns="" xmlns:a16="http://schemas.microsoft.com/office/drawing/2014/main" id="{6C025F60-A8C7-4035-ADD2-49CFE4A7B8F4}"/>
              </a:ext>
            </a:extLst>
          </p:cNvPr>
          <p:cNvGrpSpPr/>
          <p:nvPr/>
        </p:nvGrpSpPr>
        <p:grpSpPr>
          <a:xfrm flipV="1">
            <a:off x="4747466" y="726585"/>
            <a:ext cx="1634227" cy="56949"/>
            <a:chOff x="4031940" y="0"/>
            <a:chExt cx="1080120" cy="116632"/>
          </a:xfrm>
        </p:grpSpPr>
        <p:sp>
          <p:nvSpPr>
            <p:cNvPr id="9"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977751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7996" y="188008"/>
            <a:ext cx="2201244" cy="523220"/>
          </a:xfrm>
          <a:prstGeom prst="rect">
            <a:avLst/>
          </a:prstGeom>
          <a:noFill/>
        </p:spPr>
        <p:txBody>
          <a:bodyPr wrap="none" rtlCol="0">
            <a:spAutoFit/>
          </a:bodyPr>
          <a:lstStyle/>
          <a:p>
            <a:r>
              <a:rPr lang="en-US" sz="2800" b="1" dirty="0" smtClean="0">
                <a:latin typeface="+mj-lt"/>
              </a:rPr>
              <a:t>RMMM Plan</a:t>
            </a:r>
            <a:endParaRPr lang="en-US" sz="2800" b="1" dirty="0">
              <a:latin typeface="+mj-lt"/>
            </a:endParaRPr>
          </a:p>
        </p:txBody>
      </p:sp>
      <p:sp>
        <p:nvSpPr>
          <p:cNvPr id="3" name="TextBox 2"/>
          <p:cNvSpPr txBox="1"/>
          <p:nvPr/>
        </p:nvSpPr>
        <p:spPr>
          <a:xfrm>
            <a:off x="1461331" y="1042588"/>
            <a:ext cx="10237861" cy="5078313"/>
          </a:xfrm>
          <a:prstGeom prst="rect">
            <a:avLst/>
          </a:prstGeom>
          <a:noFill/>
        </p:spPr>
        <p:txBody>
          <a:bodyPr wrap="square" rtlCol="0">
            <a:spAutoFit/>
          </a:bodyPr>
          <a:lstStyle/>
          <a:p>
            <a:r>
              <a:rPr lang="en-GB" dirty="0"/>
              <a:t>Risk management technique is usually in the software Project plan can be divided into Risk Mitigation, Monitoring and Management Plan(RMMM</a:t>
            </a:r>
            <a:r>
              <a:rPr lang="en-GB" dirty="0" smtClean="0"/>
              <a:t>).</a:t>
            </a:r>
          </a:p>
          <a:p>
            <a:endParaRPr lang="en-US" dirty="0"/>
          </a:p>
          <a:p>
            <a:r>
              <a:rPr lang="en-GB" b="1" dirty="0"/>
              <a:t>Risk Mitigation:</a:t>
            </a:r>
            <a:endParaRPr lang="en-US" dirty="0"/>
          </a:p>
          <a:p>
            <a:pPr marL="742950" lvl="1" indent="-285750">
              <a:buFont typeface="Arial" panose="020B0604020202020204" pitchFamily="34" charset="0"/>
              <a:buChar char="•"/>
            </a:pPr>
            <a:r>
              <a:rPr lang="en-GB" dirty="0"/>
              <a:t>Communicating with concerned member to find off probable risk.</a:t>
            </a:r>
            <a:endParaRPr lang="en-US" dirty="0"/>
          </a:p>
          <a:p>
            <a:pPr marL="742950" lvl="1" indent="-285750">
              <a:buFont typeface="Arial" panose="020B0604020202020204" pitchFamily="34" charset="0"/>
              <a:buChar char="•"/>
            </a:pPr>
            <a:r>
              <a:rPr lang="en-GB" dirty="0"/>
              <a:t>Removing all causes that are the reason for risk creation.</a:t>
            </a:r>
            <a:endParaRPr lang="en-US" dirty="0"/>
          </a:p>
          <a:p>
            <a:pPr marL="742950" lvl="1" indent="-285750">
              <a:buFont typeface="Arial" panose="020B0604020202020204" pitchFamily="34" charset="0"/>
              <a:buChar char="•"/>
            </a:pPr>
            <a:r>
              <a:rPr lang="en-GB" dirty="0" smtClean="0"/>
              <a:t>Controlling  </a:t>
            </a:r>
            <a:r>
              <a:rPr lang="en-GB" dirty="0"/>
              <a:t>the corresponding documents from time to time.</a:t>
            </a:r>
            <a:endParaRPr lang="en-US" dirty="0"/>
          </a:p>
          <a:p>
            <a:pPr marL="742950" lvl="1" indent="-285750">
              <a:buFont typeface="Arial" panose="020B0604020202020204" pitchFamily="34" charset="0"/>
              <a:buChar char="•"/>
            </a:pPr>
            <a:r>
              <a:rPr lang="en-GB" dirty="0"/>
              <a:t>Conducting timely reviews to speed up the work</a:t>
            </a:r>
            <a:r>
              <a:rPr lang="en-GB" dirty="0" smtClean="0"/>
              <a:t>.</a:t>
            </a:r>
          </a:p>
          <a:p>
            <a:pPr lvl="0"/>
            <a:endParaRPr lang="en-US" dirty="0"/>
          </a:p>
          <a:p>
            <a:r>
              <a:rPr lang="en-GB" b="1" dirty="0"/>
              <a:t>Risk Monitoring:</a:t>
            </a:r>
            <a:r>
              <a:rPr lang="en-GB" dirty="0"/>
              <a:t> </a:t>
            </a:r>
            <a:endParaRPr lang="en-US" dirty="0"/>
          </a:p>
          <a:p>
            <a:pPr marL="742950" lvl="1" indent="-285750">
              <a:buFont typeface="Arial" panose="020B0604020202020204" pitchFamily="34" charset="0"/>
              <a:buChar char="•"/>
            </a:pPr>
            <a:r>
              <a:rPr lang="en-GB" dirty="0"/>
              <a:t>Checking the predicted risk occur or not.</a:t>
            </a:r>
            <a:endParaRPr lang="en-US" dirty="0"/>
          </a:p>
          <a:p>
            <a:pPr marL="742950" lvl="1" indent="-285750">
              <a:buFont typeface="Arial" panose="020B0604020202020204" pitchFamily="34" charset="0"/>
              <a:buChar char="•"/>
            </a:pPr>
            <a:r>
              <a:rPr lang="en-GB" dirty="0"/>
              <a:t>Ensuring proper application of risk avoidance are </a:t>
            </a:r>
            <a:r>
              <a:rPr lang="en-GB" dirty="0" smtClean="0"/>
              <a:t>applied </a:t>
            </a:r>
            <a:r>
              <a:rPr lang="en-GB" dirty="0"/>
              <a:t>or not.</a:t>
            </a:r>
            <a:endParaRPr lang="en-US" dirty="0"/>
          </a:p>
          <a:p>
            <a:pPr marL="742950" lvl="1" indent="-285750">
              <a:buFont typeface="Arial" panose="020B0604020202020204" pitchFamily="34" charset="0"/>
              <a:buChar char="•"/>
            </a:pPr>
            <a:r>
              <a:rPr lang="en-GB" dirty="0"/>
              <a:t>Gathering information for future risk assessments</a:t>
            </a:r>
            <a:r>
              <a:rPr lang="en-GB" dirty="0" smtClean="0"/>
              <a:t>.</a:t>
            </a:r>
            <a:endParaRPr lang="en-US" dirty="0"/>
          </a:p>
          <a:p>
            <a:pPr lvl="1"/>
            <a:endParaRPr lang="en-US" dirty="0"/>
          </a:p>
          <a:p>
            <a:r>
              <a:rPr lang="en-GB" b="1" dirty="0"/>
              <a:t>Risk Management:</a:t>
            </a:r>
            <a:endParaRPr lang="en-US" dirty="0"/>
          </a:p>
          <a:p>
            <a:pPr marL="742950" lvl="1" indent="-285750">
              <a:buFont typeface="Arial" panose="020B0604020202020204" pitchFamily="34" charset="0"/>
              <a:buChar char="•"/>
            </a:pPr>
            <a:r>
              <a:rPr lang="en-GB" dirty="0" smtClean="0"/>
              <a:t>Project </a:t>
            </a:r>
            <a:r>
              <a:rPr lang="en-GB" dirty="0"/>
              <a:t>not completed within deadline then negotiate with customers.</a:t>
            </a:r>
            <a:endParaRPr lang="en-US" dirty="0"/>
          </a:p>
          <a:p>
            <a:pPr marL="742950" lvl="1" indent="-285750">
              <a:buFont typeface="Arial" panose="020B0604020202020204" pitchFamily="34" charset="0"/>
              <a:buChar char="•"/>
            </a:pPr>
            <a:r>
              <a:rPr lang="en-GB" dirty="0" smtClean="0"/>
              <a:t>Ask </a:t>
            </a:r>
            <a:r>
              <a:rPr lang="en-GB" dirty="0"/>
              <a:t>some extra time or give some additional features etc.</a:t>
            </a:r>
            <a:endParaRPr lang="en-US" dirty="0"/>
          </a:p>
          <a:p>
            <a:endParaRPr lang="en-US" dirty="0"/>
          </a:p>
        </p:txBody>
      </p:sp>
      <p:grpSp>
        <p:nvGrpSpPr>
          <p:cNvPr id="4" name="Group 18">
            <a:extLst>
              <a:ext uri="{FF2B5EF4-FFF2-40B4-BE49-F238E27FC236}">
                <a16:creationId xmlns="" xmlns:a16="http://schemas.microsoft.com/office/drawing/2014/main" id="{6C025F60-A8C7-4035-ADD2-49CFE4A7B8F4}"/>
              </a:ext>
            </a:extLst>
          </p:cNvPr>
          <p:cNvGrpSpPr/>
          <p:nvPr/>
        </p:nvGrpSpPr>
        <p:grpSpPr>
          <a:xfrm flipV="1">
            <a:off x="4952273" y="711228"/>
            <a:ext cx="1252690" cy="45719"/>
            <a:chOff x="4031940" y="0"/>
            <a:chExt cx="1080120" cy="116632"/>
          </a:xfrm>
        </p:grpSpPr>
        <p:sp>
          <p:nvSpPr>
            <p:cNvPr id="5"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6777076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287" y="350376"/>
            <a:ext cx="3119214" cy="369332"/>
          </a:xfrm>
          <a:prstGeom prst="rect">
            <a:avLst/>
          </a:prstGeom>
          <a:noFill/>
        </p:spPr>
        <p:txBody>
          <a:bodyPr wrap="square" rtlCol="0">
            <a:spAutoFit/>
          </a:bodyPr>
          <a:lstStyle/>
          <a:p>
            <a:r>
              <a:rPr lang="en-US" b="1" dirty="0" smtClean="0"/>
              <a:t>ii. Define Project Scope :</a:t>
            </a:r>
            <a:endParaRPr lang="en-US" b="1" dirty="0"/>
          </a:p>
        </p:txBody>
      </p:sp>
      <p:sp>
        <p:nvSpPr>
          <p:cNvPr id="4" name="TextBox 3"/>
          <p:cNvSpPr txBox="1"/>
          <p:nvPr/>
        </p:nvSpPr>
        <p:spPr>
          <a:xfrm>
            <a:off x="333287" y="863232"/>
            <a:ext cx="5460763" cy="5909310"/>
          </a:xfrm>
          <a:prstGeom prst="rect">
            <a:avLst/>
          </a:prstGeom>
          <a:noFill/>
        </p:spPr>
        <p:txBody>
          <a:bodyPr wrap="square" rtlCol="0">
            <a:spAutoFit/>
          </a:bodyPr>
          <a:lstStyle/>
          <a:p>
            <a:pPr>
              <a:lnSpc>
                <a:spcPct val="150000"/>
              </a:lnSpc>
            </a:pPr>
            <a:r>
              <a:rPr lang="en-US" sz="1600" b="1" dirty="0"/>
              <a:t>Objective:</a:t>
            </a:r>
            <a:r>
              <a:rPr lang="en-US" sz="1600" dirty="0"/>
              <a:t> Develop </a:t>
            </a:r>
            <a:r>
              <a:rPr lang="en-US" sz="1600" dirty="0" smtClean="0"/>
              <a:t>PHP , MySQL-based </a:t>
            </a:r>
            <a:r>
              <a:rPr lang="en-US" sz="1600" dirty="0"/>
              <a:t>online education platform.</a:t>
            </a:r>
          </a:p>
          <a:p>
            <a:pPr>
              <a:lnSpc>
                <a:spcPct val="150000"/>
              </a:lnSpc>
            </a:pPr>
            <a:r>
              <a:rPr lang="en-US" sz="1600" b="1" dirty="0"/>
              <a:t>Admin:</a:t>
            </a:r>
          </a:p>
          <a:p>
            <a:pPr marL="285750" indent="-285750">
              <a:lnSpc>
                <a:spcPct val="150000"/>
              </a:lnSpc>
              <a:buFont typeface="Arial" panose="020B0604020202020204" pitchFamily="34" charset="0"/>
              <a:buChar char="•"/>
            </a:pPr>
            <a:r>
              <a:rPr lang="en-US" sz="1600" dirty="0"/>
              <a:t>Manage student/teacher info, subjects, and logs.</a:t>
            </a:r>
          </a:p>
          <a:p>
            <a:pPr marL="285750" indent="-285750">
              <a:lnSpc>
                <a:spcPct val="150000"/>
              </a:lnSpc>
              <a:buFont typeface="Arial" panose="020B0604020202020204" pitchFamily="34" charset="0"/>
              <a:buChar char="•"/>
            </a:pPr>
            <a:r>
              <a:rPr lang="en-US" sz="1600" dirty="0"/>
              <a:t>Monitor user activity and login logs.</a:t>
            </a:r>
          </a:p>
          <a:p>
            <a:pPr>
              <a:lnSpc>
                <a:spcPct val="150000"/>
              </a:lnSpc>
            </a:pPr>
            <a:r>
              <a:rPr lang="en-US" sz="1600" b="1" dirty="0"/>
              <a:t>Teacher:</a:t>
            </a:r>
          </a:p>
          <a:p>
            <a:pPr marL="285750" indent="-285750">
              <a:lnSpc>
                <a:spcPct val="150000"/>
              </a:lnSpc>
              <a:buFont typeface="Arial" panose="020B0604020202020204" pitchFamily="34" charset="0"/>
              <a:buChar char="•"/>
            </a:pPr>
            <a:r>
              <a:rPr lang="en-US" sz="1600" dirty="0"/>
              <a:t>Create/manage classes, upload materials, and administer </a:t>
            </a:r>
            <a:r>
              <a:rPr lang="en-US" sz="1600" dirty="0" smtClean="0"/>
              <a:t>quizzes</a:t>
            </a:r>
            <a:r>
              <a:rPr lang="en-US" sz="1600" dirty="0"/>
              <a:t>.</a:t>
            </a:r>
          </a:p>
          <a:p>
            <a:pPr marL="285750" indent="-285750">
              <a:lnSpc>
                <a:spcPct val="150000"/>
              </a:lnSpc>
              <a:buFont typeface="Arial" panose="020B0604020202020204" pitchFamily="34" charset="0"/>
              <a:buChar char="•"/>
            </a:pPr>
            <a:r>
              <a:rPr lang="en-US" sz="1600" dirty="0"/>
              <a:t>Grade assignments, post announcements, manage events.</a:t>
            </a:r>
          </a:p>
          <a:p>
            <a:pPr marL="285750" indent="-285750">
              <a:lnSpc>
                <a:spcPct val="150000"/>
              </a:lnSpc>
              <a:buFont typeface="Arial" panose="020B0604020202020204" pitchFamily="34" charset="0"/>
              <a:buChar char="•"/>
            </a:pPr>
            <a:r>
              <a:rPr lang="en-US" sz="1600" dirty="0"/>
              <a:t>Message co-teachers and students.</a:t>
            </a:r>
          </a:p>
          <a:p>
            <a:pPr>
              <a:lnSpc>
                <a:spcPct val="150000"/>
              </a:lnSpc>
            </a:pPr>
            <a:r>
              <a:rPr lang="en-US" sz="1600" b="1" dirty="0"/>
              <a:t>Student:</a:t>
            </a:r>
          </a:p>
          <a:p>
            <a:pPr marL="285750" indent="-285750">
              <a:lnSpc>
                <a:spcPct val="150000"/>
              </a:lnSpc>
              <a:buFont typeface="Arial" panose="020B0604020202020204" pitchFamily="34" charset="0"/>
              <a:buChar char="•"/>
            </a:pPr>
            <a:r>
              <a:rPr lang="en-US" sz="1600" dirty="0"/>
              <a:t>Sign up, access materials, view classmates.</a:t>
            </a:r>
          </a:p>
          <a:p>
            <a:pPr marL="285750" indent="-285750">
              <a:lnSpc>
                <a:spcPct val="150000"/>
              </a:lnSpc>
              <a:buFont typeface="Arial" panose="020B0604020202020204" pitchFamily="34" charset="0"/>
              <a:buChar char="•"/>
            </a:pPr>
            <a:r>
              <a:rPr lang="en-US" sz="1600" dirty="0"/>
              <a:t>Take quizzes, view evaluations, message peers/teachers.</a:t>
            </a:r>
          </a:p>
          <a:p>
            <a:endParaRPr lang="en-US" dirty="0"/>
          </a:p>
        </p:txBody>
      </p:sp>
      <p:sp>
        <p:nvSpPr>
          <p:cNvPr id="5" name="TextBox 4"/>
          <p:cNvSpPr txBox="1"/>
          <p:nvPr/>
        </p:nvSpPr>
        <p:spPr>
          <a:xfrm>
            <a:off x="6246977" y="379356"/>
            <a:ext cx="3461046" cy="369332"/>
          </a:xfrm>
          <a:prstGeom prst="rect">
            <a:avLst/>
          </a:prstGeom>
          <a:noFill/>
        </p:spPr>
        <p:txBody>
          <a:bodyPr wrap="square" rtlCol="0">
            <a:spAutoFit/>
          </a:bodyPr>
          <a:lstStyle/>
          <a:p>
            <a:r>
              <a:rPr lang="en-US" b="1" dirty="0" smtClean="0"/>
              <a:t>iii. Set objectives and goals:</a:t>
            </a:r>
            <a:endParaRPr lang="en-US" b="1" dirty="0"/>
          </a:p>
        </p:txBody>
      </p:sp>
      <p:sp>
        <p:nvSpPr>
          <p:cNvPr id="6" name="TextBox 5"/>
          <p:cNvSpPr txBox="1"/>
          <p:nvPr/>
        </p:nvSpPr>
        <p:spPr>
          <a:xfrm>
            <a:off x="6246977" y="1136504"/>
            <a:ext cx="6007693" cy="4524315"/>
          </a:xfrm>
          <a:prstGeom prst="rect">
            <a:avLst/>
          </a:prstGeom>
          <a:noFill/>
        </p:spPr>
        <p:txBody>
          <a:bodyPr wrap="square" rtlCol="0">
            <a:spAutoFit/>
          </a:bodyPr>
          <a:lstStyle/>
          <a:p>
            <a:pPr>
              <a:lnSpc>
                <a:spcPct val="200000"/>
              </a:lnSpc>
            </a:pPr>
            <a:r>
              <a:rPr lang="en-US" sz="1600" b="1" dirty="0"/>
              <a:t>Objective:</a:t>
            </a:r>
            <a:r>
              <a:rPr lang="en-US" sz="1600" dirty="0"/>
              <a:t> Develop an efficient online education platform using PHP.</a:t>
            </a:r>
          </a:p>
          <a:p>
            <a:pPr>
              <a:lnSpc>
                <a:spcPct val="200000"/>
              </a:lnSpc>
            </a:pPr>
            <a:r>
              <a:rPr lang="en-US" sz="1600" b="1" dirty="0"/>
              <a:t>Goals:</a:t>
            </a:r>
          </a:p>
          <a:p>
            <a:pPr>
              <a:lnSpc>
                <a:spcPct val="200000"/>
              </a:lnSpc>
            </a:pPr>
            <a:r>
              <a:rPr lang="en-US" sz="1600" b="1" dirty="0"/>
              <a:t>Admin:</a:t>
            </a:r>
            <a:r>
              <a:rPr lang="en-US" sz="1600" dirty="0"/>
              <a:t> Manage student/teacher info, subjects, and user logs.</a:t>
            </a:r>
          </a:p>
          <a:p>
            <a:pPr>
              <a:lnSpc>
                <a:spcPct val="200000"/>
              </a:lnSpc>
            </a:pPr>
            <a:r>
              <a:rPr lang="en-US" sz="1600" b="1" dirty="0"/>
              <a:t>Teacher:</a:t>
            </a:r>
            <a:r>
              <a:rPr lang="en-US" sz="1600" dirty="0"/>
              <a:t> Create/manage classes, upload materials, grade assignments.</a:t>
            </a:r>
          </a:p>
          <a:p>
            <a:pPr>
              <a:lnSpc>
                <a:spcPct val="200000"/>
              </a:lnSpc>
            </a:pPr>
            <a:r>
              <a:rPr lang="en-US" sz="1600" b="1" dirty="0"/>
              <a:t>Student:</a:t>
            </a:r>
            <a:r>
              <a:rPr lang="en-US" sz="1600" dirty="0"/>
              <a:t> Sign up, access class materials, interact with peers/teachers.</a:t>
            </a:r>
          </a:p>
          <a:p>
            <a:pPr>
              <a:lnSpc>
                <a:spcPct val="200000"/>
              </a:lnSpc>
            </a:pPr>
            <a:r>
              <a:rPr lang="en-US" sz="1600" b="1" dirty="0"/>
              <a:t>Overall Goal: </a:t>
            </a:r>
            <a:r>
              <a:rPr lang="en-US" sz="1600" dirty="0"/>
              <a:t>Create a user-friendly online learning platform.</a:t>
            </a:r>
          </a:p>
        </p:txBody>
      </p:sp>
      <p:cxnSp>
        <p:nvCxnSpPr>
          <p:cNvPr id="8" name="Straight Connector 7"/>
          <p:cNvCxnSpPr/>
          <p:nvPr/>
        </p:nvCxnSpPr>
        <p:spPr>
          <a:xfrm>
            <a:off x="5888052" y="564022"/>
            <a:ext cx="0" cy="56692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24786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43485"/>
            <a:ext cx="12192000" cy="5032211"/>
          </a:xfrm>
          <a:prstGeom prst="rect">
            <a:avLst/>
          </a:prstGeom>
          <a:noFill/>
        </p:spPr>
        <p:txBody>
          <a:bodyPr wrap="square" rtlCol="0">
            <a:spAutoFit/>
          </a:bodyPr>
          <a:lstStyle/>
          <a:p>
            <a:pPr>
              <a:lnSpc>
                <a:spcPct val="107000"/>
              </a:lnSpc>
              <a:spcAft>
                <a:spcPts val="800"/>
              </a:spcAft>
            </a:pPr>
            <a:r>
              <a:rPr lang="en-US" b="1" dirty="0" smtClean="0">
                <a:latin typeface="+mj-lt"/>
                <a:ea typeface="Calibri" panose="020F0502020204030204" pitchFamily="34" charset="0"/>
                <a:cs typeface="Times New Roman" panose="02020603050405020304" pitchFamily="18" charset="0"/>
              </a:rPr>
              <a:t>iv. Resource </a:t>
            </a:r>
            <a:r>
              <a:rPr lang="en-US" b="1" dirty="0">
                <a:latin typeface="+mj-lt"/>
                <a:ea typeface="Calibri" panose="020F0502020204030204" pitchFamily="34" charset="0"/>
                <a:cs typeface="Times New Roman" panose="02020603050405020304" pitchFamily="18" charset="0"/>
              </a:rPr>
              <a:t>Planning</a:t>
            </a:r>
            <a:r>
              <a:rPr lang="en-US" b="1" dirty="0" smtClean="0">
                <a:latin typeface="+mj-lt"/>
                <a:ea typeface="Calibri" panose="020F0502020204030204" pitchFamily="34" charset="0"/>
                <a:cs typeface="Times New Roman" panose="02020603050405020304" pitchFamily="18" charset="0"/>
              </a:rPr>
              <a:t>:</a:t>
            </a:r>
          </a:p>
          <a:p>
            <a:pPr>
              <a:lnSpc>
                <a:spcPct val="107000"/>
              </a:lnSpc>
              <a:spcAft>
                <a:spcPts val="800"/>
              </a:spcAft>
            </a:pPr>
            <a:r>
              <a:rPr lang="en-US" b="1" dirty="0" smtClean="0">
                <a:latin typeface="Calibri" panose="020F0502020204030204" pitchFamily="34" charset="0"/>
                <a:ea typeface="Calibri" panose="020F0502020204030204" pitchFamily="34" charset="0"/>
                <a:cs typeface="Times New Roman" panose="02020603050405020304" pitchFamily="18" charset="0"/>
              </a:rPr>
              <a:t> a. </a:t>
            </a:r>
            <a:r>
              <a:rPr lang="en-US" sz="1600" b="1" dirty="0" smtClean="0">
                <a:latin typeface="+mj-lt"/>
                <a:ea typeface="Calibri" panose="020F0502020204030204" pitchFamily="34" charset="0"/>
                <a:cs typeface="Times New Roman" panose="02020603050405020304" pitchFamily="18" charset="0"/>
              </a:rPr>
              <a:t>Project </a:t>
            </a:r>
            <a:r>
              <a:rPr lang="en-US" sz="1600" b="1" dirty="0">
                <a:latin typeface="+mj-lt"/>
                <a:ea typeface="Calibri" panose="020F0502020204030204" pitchFamily="34" charset="0"/>
                <a:cs typeface="Times New Roman" panose="02020603050405020304" pitchFamily="18" charset="0"/>
              </a:rPr>
              <a:t>Estimation for Online Education Website</a:t>
            </a:r>
            <a:endParaRPr lang="en-US" sz="1600" dirty="0">
              <a:latin typeface="+mj-lt"/>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mj-lt"/>
              <a:buAutoNum type="arabicPeriod"/>
            </a:pPr>
            <a:r>
              <a:rPr lang="en-US" dirty="0">
                <a:solidFill>
                  <a:srgbClr val="0D0D0D"/>
                </a:solidFill>
                <a:ea typeface="Calibri" panose="020F0502020204030204" pitchFamily="34" charset="0"/>
                <a:cs typeface="Times New Roman" panose="02020603050405020304" pitchFamily="18" charset="0"/>
              </a:rPr>
              <a:t>Estimate project duration considering development, testing, and deployment phases.</a:t>
            </a:r>
            <a:endParaRPr lang="en-US" dirty="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800"/>
              </a:spcAft>
              <a:buFont typeface="+mj-lt"/>
              <a:buAutoNum type="arabicPeriod"/>
            </a:pPr>
            <a:r>
              <a:rPr lang="en-US" dirty="0">
                <a:solidFill>
                  <a:srgbClr val="0D0D0D"/>
                </a:solidFill>
                <a:ea typeface="Calibri" panose="020F0502020204030204" pitchFamily="34" charset="0"/>
                <a:cs typeface="Times New Roman" panose="02020603050405020304" pitchFamily="18" charset="0"/>
              </a:rPr>
              <a:t>Ensure efficient resource allocation for tasks such as adding, editing, and deleting student/teacher information</a:t>
            </a:r>
            <a:r>
              <a:rPr lang="en-US" dirty="0" smtClean="0">
                <a:solidFill>
                  <a:srgbClr val="0D0D0D"/>
                </a:solidFill>
                <a:ea typeface="Calibri" panose="020F0502020204030204" pitchFamily="34" charset="0"/>
                <a:cs typeface="Times New Roman" panose="02020603050405020304" pitchFamily="18" charset="0"/>
              </a:rPr>
              <a:t>.</a:t>
            </a:r>
          </a:p>
          <a:p>
            <a:pPr marR="0" lvl="1">
              <a:lnSpc>
                <a:spcPct val="107000"/>
              </a:lnSpc>
              <a:spcBef>
                <a:spcPts val="0"/>
              </a:spcBef>
              <a:spcAft>
                <a:spcPts val="800"/>
              </a:spcAft>
            </a:pPr>
            <a:endParaRPr lang="en-US" dirty="0">
              <a:solidFill>
                <a:srgbClr val="0D0D0D"/>
              </a:solidFill>
              <a:latin typeface="Segoe UI" panose="020B0502040204020203"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pPr>
            <a:endParaRPr lang="en-US" dirty="0" smtClean="0">
              <a:solidFill>
                <a:srgbClr val="0D0D0D"/>
              </a:solidFill>
              <a:latin typeface="Segoe UI"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smtClean="0">
                <a:latin typeface="+mj-lt"/>
                <a:ea typeface="Calibri" panose="020F0502020204030204" pitchFamily="34" charset="0"/>
                <a:cs typeface="Times New Roman" panose="02020603050405020304" pitchFamily="18" charset="0"/>
              </a:rPr>
              <a:t>b. Software </a:t>
            </a:r>
            <a:r>
              <a:rPr lang="en-US" sz="1600" b="1" dirty="0">
                <a:latin typeface="+mj-lt"/>
                <a:ea typeface="Calibri" panose="020F0502020204030204" pitchFamily="34" charset="0"/>
                <a:cs typeface="Times New Roman" panose="02020603050405020304" pitchFamily="18" charset="0"/>
              </a:rPr>
              <a:t>cost estimation </a:t>
            </a:r>
            <a:endParaRPr lang="en-US" sz="1600" dirty="0">
              <a:latin typeface="+mj-lt"/>
              <a:ea typeface="Calibri" panose="020F0502020204030204" pitchFamily="34" charset="0"/>
              <a:cs typeface="Times New Roman" panose="02020603050405020304" pitchFamily="18" charset="0"/>
            </a:endParaRPr>
          </a:p>
          <a:p>
            <a:pPr marL="800100" lvl="1" indent="-342900" algn="just">
              <a:lnSpc>
                <a:spcPct val="150000"/>
              </a:lnSpc>
              <a:buFont typeface="Times New Roman" panose="02020603050405020304" pitchFamily="18" charset="0"/>
              <a:buAutoNum type="arabicPeriod"/>
            </a:pPr>
            <a:r>
              <a:rPr lang="en-US" dirty="0">
                <a:solidFill>
                  <a:srgbClr val="0D0D0D"/>
                </a:solidFill>
                <a:ea typeface="Calibri" panose="020F0502020204030204" pitchFamily="34" charset="0"/>
                <a:cs typeface="Times New Roman" panose="02020603050405020304" pitchFamily="18" charset="0"/>
              </a:rPr>
              <a:t>Assess software development costs, including PHP programming, database setup, and frontend design.</a:t>
            </a:r>
            <a:endParaRPr lang="en-US" dirty="0">
              <a:ea typeface="Calibri" panose="020F0502020204030204" pitchFamily="34" charset="0"/>
              <a:cs typeface="Times New Roman" panose="02020603050405020304" pitchFamily="18" charset="0"/>
            </a:endParaRPr>
          </a:p>
          <a:p>
            <a:pPr marL="800100" lvl="1" indent="-342900" algn="just">
              <a:lnSpc>
                <a:spcPct val="150000"/>
              </a:lnSpc>
              <a:spcAft>
                <a:spcPts val="800"/>
              </a:spcAft>
              <a:buFont typeface="Times New Roman" panose="02020603050405020304" pitchFamily="18" charset="0"/>
              <a:buAutoNum type="arabicPeriod"/>
            </a:pPr>
            <a:r>
              <a:rPr lang="en-US" dirty="0">
                <a:solidFill>
                  <a:srgbClr val="0D0D0D"/>
                </a:solidFill>
                <a:ea typeface="Calibri" panose="020F0502020204030204" pitchFamily="34" charset="0"/>
                <a:cs typeface="Times New Roman" panose="02020603050405020304" pitchFamily="18" charset="0"/>
              </a:rPr>
              <a:t>Estimate project budget accurately by considering the complexity of features like class creation, material upload, and quiz creation</a:t>
            </a:r>
            <a:r>
              <a:rPr lang="en-US" dirty="0">
                <a:solidFill>
                  <a:srgbClr val="0D0D0D"/>
                </a:solidFill>
                <a:latin typeface="Segoe UI" panose="020B0502040204020203"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pPr>
            <a:endParaRPr lang="en-US"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138152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704" y="233166"/>
            <a:ext cx="4529273" cy="523220"/>
          </a:xfrm>
          <a:prstGeom prst="rect">
            <a:avLst/>
          </a:prstGeom>
          <a:noFill/>
        </p:spPr>
        <p:txBody>
          <a:bodyPr wrap="square" rtlCol="0">
            <a:spAutoFit/>
          </a:bodyPr>
          <a:lstStyle/>
          <a:p>
            <a:r>
              <a:rPr lang="en-US" sz="2800" b="1" dirty="0" smtClean="0">
                <a:latin typeface="+mj-lt"/>
              </a:rPr>
              <a:t>Defining Requirement</a:t>
            </a:r>
            <a:endParaRPr lang="en-US" sz="2800" b="1" dirty="0">
              <a:latin typeface="+mj-lt"/>
            </a:endParaRPr>
          </a:p>
        </p:txBody>
      </p:sp>
      <p:sp>
        <p:nvSpPr>
          <p:cNvPr id="3" name="TextBox 2"/>
          <p:cNvSpPr txBox="1"/>
          <p:nvPr/>
        </p:nvSpPr>
        <p:spPr>
          <a:xfrm>
            <a:off x="116792" y="1257031"/>
            <a:ext cx="11944172" cy="3416320"/>
          </a:xfrm>
          <a:prstGeom prst="rect">
            <a:avLst/>
          </a:prstGeom>
          <a:noFill/>
        </p:spPr>
        <p:txBody>
          <a:bodyPr wrap="square" rtlCol="0">
            <a:spAutoFit/>
          </a:bodyPr>
          <a:lstStyle/>
          <a:p>
            <a:pPr marL="400050" indent="-400050">
              <a:buAutoNum type="romanLcPeriod"/>
            </a:pPr>
            <a:r>
              <a:rPr lang="en-US" b="1" dirty="0" smtClean="0"/>
              <a:t>Defining </a:t>
            </a:r>
            <a:r>
              <a:rPr lang="en-US" b="1" dirty="0"/>
              <a:t>Requirements</a:t>
            </a:r>
            <a:r>
              <a:rPr lang="en-US" b="1" dirty="0" smtClean="0"/>
              <a:t>:</a:t>
            </a:r>
          </a:p>
          <a:p>
            <a:endParaRPr lang="en-US" dirty="0"/>
          </a:p>
          <a:p>
            <a:pPr algn="just">
              <a:lnSpc>
                <a:spcPct val="200000"/>
              </a:lnSpc>
            </a:pPr>
            <a:r>
              <a:rPr lang="en-US" b="1" dirty="0"/>
              <a:t>Admin:</a:t>
            </a:r>
            <a:r>
              <a:rPr lang="en-US" dirty="0"/>
              <a:t> Enable CRUD operations for student and teacher data, manage academic entries, and monitor user activity.</a:t>
            </a:r>
          </a:p>
          <a:p>
            <a:pPr algn="just">
              <a:lnSpc>
                <a:spcPct val="200000"/>
              </a:lnSpc>
            </a:pPr>
            <a:r>
              <a:rPr lang="en-US" b="1" dirty="0"/>
              <a:t>Teacher:</a:t>
            </a:r>
            <a:r>
              <a:rPr lang="en-US" dirty="0"/>
              <a:t> Facilitate class creation, material management, assessment creation, announcement posting, and communication.</a:t>
            </a:r>
          </a:p>
          <a:p>
            <a:pPr algn="just">
              <a:lnSpc>
                <a:spcPct val="200000"/>
              </a:lnSpc>
            </a:pPr>
            <a:r>
              <a:rPr lang="en-US" b="1" dirty="0"/>
              <a:t>Student:</a:t>
            </a:r>
            <a:r>
              <a:rPr lang="en-US" dirty="0"/>
              <a:t> Allow registration, access to class content, participation in assessments, and communication with peers and teachers.</a:t>
            </a:r>
          </a:p>
        </p:txBody>
      </p:sp>
      <p:grpSp>
        <p:nvGrpSpPr>
          <p:cNvPr id="4" name="Group 18">
            <a:extLst>
              <a:ext uri="{FF2B5EF4-FFF2-40B4-BE49-F238E27FC236}">
                <a16:creationId xmlns="" xmlns:a16="http://schemas.microsoft.com/office/drawing/2014/main" id="{6C025F60-A8C7-4035-ADD2-49CFE4A7B8F4}"/>
              </a:ext>
            </a:extLst>
          </p:cNvPr>
          <p:cNvGrpSpPr/>
          <p:nvPr/>
        </p:nvGrpSpPr>
        <p:grpSpPr>
          <a:xfrm>
            <a:off x="4725824" y="788139"/>
            <a:ext cx="2726109" cy="52285"/>
            <a:chOff x="4031940" y="0"/>
            <a:chExt cx="1080120" cy="116632"/>
          </a:xfrm>
        </p:grpSpPr>
        <p:sp>
          <p:nvSpPr>
            <p:cNvPr id="5" name="Rectangle 19">
              <a:extLst>
                <a:ext uri="{FF2B5EF4-FFF2-40B4-BE49-F238E27FC236}">
                  <a16:creationId xmlns="" xmlns:a16="http://schemas.microsoft.com/office/drawing/2014/main" id="{D4D20C4D-9D29-4A79-95AA-65078E592E82}"/>
                </a:ext>
              </a:extLst>
            </p:cNvPr>
            <p:cNvSpPr/>
            <p:nvPr userDrawn="1"/>
          </p:nvSpPr>
          <p:spPr>
            <a:xfrm>
              <a:off x="4031940" y="0"/>
              <a:ext cx="1080120" cy="116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20">
              <a:extLst>
                <a:ext uri="{FF2B5EF4-FFF2-40B4-BE49-F238E27FC236}">
                  <a16:creationId xmlns="" xmlns:a16="http://schemas.microsoft.com/office/drawing/2014/main" id="{4BFE09BC-3072-490B-A268-03AAE70B7323}"/>
                </a:ext>
              </a:extLst>
            </p:cNvPr>
            <p:cNvSpPr/>
            <p:nvPr userDrawn="1"/>
          </p:nvSpPr>
          <p:spPr>
            <a:xfrm>
              <a:off x="4572000" y="0"/>
              <a:ext cx="540000" cy="116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750071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2849</TotalTime>
  <Words>1083</Words>
  <Application>Microsoft Office PowerPoint</Application>
  <PresentationFormat>Widescreen</PresentationFormat>
  <Paragraphs>180</Paragraphs>
  <Slides>26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26</vt:i4>
      </vt:variant>
    </vt:vector>
  </HeadingPairs>
  <TitlesOfParts>
    <vt:vector size="40" baseType="lpstr">
      <vt:lpstr>Arial Unicode MS</vt:lpstr>
      <vt:lpstr>맑은 고딕</vt:lpstr>
      <vt:lpstr>Microsoft YaHei</vt:lpstr>
      <vt:lpstr>Arial</vt:lpstr>
      <vt:lpstr>Arial Black</vt:lpstr>
      <vt:lpstr>Berlin Sans FB Demi</vt:lpstr>
      <vt:lpstr>Britannic Bold</vt:lpstr>
      <vt:lpstr>Calibri</vt:lpstr>
      <vt:lpstr>Calibri Light</vt:lpstr>
      <vt:lpstr>Segoe UI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ASUS</cp:lastModifiedBy>
  <cp:revision>173</cp:revision>
  <dcterms:created xsi:type="dcterms:W3CDTF">2020-01-20T05:08:25Z</dcterms:created>
  <dcterms:modified xsi:type="dcterms:W3CDTF">2024-03-11T20:16:32Z</dcterms:modified>
</cp:coreProperties>
</file>